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handoutMasterIdLst>
    <p:handoutMasterId r:id="rId123"/>
  </p:handoutMasterIdLst>
  <p:sldIdLst>
    <p:sldId id="730" r:id="rId2"/>
    <p:sldId id="316" r:id="rId3"/>
    <p:sldId id="386" r:id="rId4"/>
    <p:sldId id="367" r:id="rId5"/>
    <p:sldId id="389" r:id="rId6"/>
    <p:sldId id="390" r:id="rId7"/>
    <p:sldId id="392" r:id="rId8"/>
    <p:sldId id="402" r:id="rId9"/>
    <p:sldId id="407" r:id="rId10"/>
    <p:sldId id="427" r:id="rId11"/>
    <p:sldId id="431" r:id="rId12"/>
    <p:sldId id="439" r:id="rId13"/>
    <p:sldId id="440" r:id="rId14"/>
    <p:sldId id="441" r:id="rId15"/>
    <p:sldId id="444" r:id="rId16"/>
    <p:sldId id="445" r:id="rId17"/>
    <p:sldId id="447" r:id="rId18"/>
    <p:sldId id="446" r:id="rId19"/>
    <p:sldId id="451" r:id="rId20"/>
    <p:sldId id="465" r:id="rId21"/>
    <p:sldId id="468" r:id="rId22"/>
    <p:sldId id="469" r:id="rId23"/>
    <p:sldId id="470" r:id="rId24"/>
    <p:sldId id="471" r:id="rId25"/>
    <p:sldId id="473" r:id="rId26"/>
    <p:sldId id="474" r:id="rId27"/>
    <p:sldId id="476" r:id="rId28"/>
    <p:sldId id="482" r:id="rId29"/>
    <p:sldId id="487" r:id="rId30"/>
    <p:sldId id="488" r:id="rId31"/>
    <p:sldId id="489" r:id="rId32"/>
    <p:sldId id="490" r:id="rId33"/>
    <p:sldId id="492" r:id="rId34"/>
    <p:sldId id="497" r:id="rId35"/>
    <p:sldId id="499" r:id="rId36"/>
    <p:sldId id="504" r:id="rId37"/>
    <p:sldId id="505" r:id="rId38"/>
    <p:sldId id="511" r:id="rId39"/>
    <p:sldId id="512" r:id="rId40"/>
    <p:sldId id="519" r:id="rId41"/>
    <p:sldId id="520" r:id="rId42"/>
    <p:sldId id="523" r:id="rId43"/>
    <p:sldId id="524" r:id="rId44"/>
    <p:sldId id="525" r:id="rId45"/>
    <p:sldId id="526" r:id="rId46"/>
    <p:sldId id="529" r:id="rId47"/>
    <p:sldId id="531" r:id="rId48"/>
    <p:sldId id="532" r:id="rId49"/>
    <p:sldId id="535" r:id="rId50"/>
    <p:sldId id="538" r:id="rId51"/>
    <p:sldId id="551" r:id="rId52"/>
    <p:sldId id="552" r:id="rId53"/>
    <p:sldId id="555" r:id="rId54"/>
    <p:sldId id="563" r:id="rId55"/>
    <p:sldId id="565" r:id="rId56"/>
    <p:sldId id="566" r:id="rId57"/>
    <p:sldId id="567" r:id="rId58"/>
    <p:sldId id="569" r:id="rId59"/>
    <p:sldId id="577" r:id="rId60"/>
    <p:sldId id="579" r:id="rId61"/>
    <p:sldId id="582" r:id="rId62"/>
    <p:sldId id="583" r:id="rId63"/>
    <p:sldId id="585" r:id="rId64"/>
    <p:sldId id="586" r:id="rId65"/>
    <p:sldId id="589" r:id="rId66"/>
    <p:sldId id="595" r:id="rId67"/>
    <p:sldId id="598" r:id="rId68"/>
    <p:sldId id="602" r:id="rId69"/>
    <p:sldId id="606" r:id="rId70"/>
    <p:sldId id="608" r:id="rId71"/>
    <p:sldId id="611" r:id="rId72"/>
    <p:sldId id="612" r:id="rId73"/>
    <p:sldId id="613" r:id="rId74"/>
    <p:sldId id="614" r:id="rId75"/>
    <p:sldId id="617" r:id="rId76"/>
    <p:sldId id="618" r:id="rId77"/>
    <p:sldId id="619" r:id="rId78"/>
    <p:sldId id="626" r:id="rId79"/>
    <p:sldId id="631" r:id="rId80"/>
    <p:sldId id="632" r:id="rId81"/>
    <p:sldId id="636" r:id="rId82"/>
    <p:sldId id="637" r:id="rId83"/>
    <p:sldId id="638" r:id="rId84"/>
    <p:sldId id="640" r:id="rId85"/>
    <p:sldId id="644" r:id="rId86"/>
    <p:sldId id="646" r:id="rId87"/>
    <p:sldId id="649" r:id="rId88"/>
    <p:sldId id="651" r:id="rId89"/>
    <p:sldId id="652" r:id="rId90"/>
    <p:sldId id="655" r:id="rId91"/>
    <p:sldId id="658" r:id="rId92"/>
    <p:sldId id="659" r:id="rId93"/>
    <p:sldId id="662" r:id="rId94"/>
    <p:sldId id="666" r:id="rId95"/>
    <p:sldId id="670" r:id="rId96"/>
    <p:sldId id="671" r:id="rId97"/>
    <p:sldId id="673" r:id="rId98"/>
    <p:sldId id="679" r:id="rId99"/>
    <p:sldId id="680" r:id="rId100"/>
    <p:sldId id="682" r:id="rId101"/>
    <p:sldId id="684" r:id="rId102"/>
    <p:sldId id="686" r:id="rId103"/>
    <p:sldId id="687" r:id="rId104"/>
    <p:sldId id="689" r:id="rId105"/>
    <p:sldId id="691" r:id="rId106"/>
    <p:sldId id="694" r:id="rId107"/>
    <p:sldId id="695" r:id="rId108"/>
    <p:sldId id="698" r:id="rId109"/>
    <p:sldId id="699" r:id="rId110"/>
    <p:sldId id="700" r:id="rId111"/>
    <p:sldId id="701" r:id="rId112"/>
    <p:sldId id="702" r:id="rId113"/>
    <p:sldId id="703" r:id="rId114"/>
    <p:sldId id="704" r:id="rId115"/>
    <p:sldId id="717" r:id="rId116"/>
    <p:sldId id="719" r:id="rId117"/>
    <p:sldId id="721" r:id="rId118"/>
    <p:sldId id="723" r:id="rId119"/>
    <p:sldId id="727" r:id="rId120"/>
    <p:sldId id="729" r:id="rId121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0" d="100"/>
          <a:sy n="70" d="100"/>
        </p:scale>
        <p:origin x="1204" y="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028301" cy="350281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6000" y="0"/>
            <a:ext cx="4028301" cy="350281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967960C5-1CDB-4EF4-9176-4FAD832A9628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6658925"/>
            <a:ext cx="4028301" cy="350281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6000" y="6658925"/>
            <a:ext cx="4028301" cy="350281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567B6F1C-D737-4C0E-97E2-C15B6C95D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36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8440" cy="350520"/>
          </a:xfrm>
          <a:prstGeom prst="rect">
            <a:avLst/>
          </a:prstGeom>
        </p:spPr>
        <p:txBody>
          <a:bodyPr vert="horz" lIns="93175" tIns="46587" rIns="93175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11" y="0"/>
            <a:ext cx="4028440" cy="350520"/>
          </a:xfrm>
          <a:prstGeom prst="rect">
            <a:avLst/>
          </a:prstGeom>
        </p:spPr>
        <p:txBody>
          <a:bodyPr vert="horz" lIns="93175" tIns="46587" rIns="93175" bIns="46587" rtlCol="0"/>
          <a:lstStyle>
            <a:lvl1pPr algn="r">
              <a:defRPr sz="1200"/>
            </a:lvl1pPr>
          </a:lstStyle>
          <a:p>
            <a:fld id="{32102203-0005-4F25-892A-D8BA64954F35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7" rIns="93175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2"/>
            <a:ext cx="7437120" cy="3154680"/>
          </a:xfrm>
          <a:prstGeom prst="rect">
            <a:avLst/>
          </a:prstGeom>
        </p:spPr>
        <p:txBody>
          <a:bodyPr vert="horz" lIns="93175" tIns="46587" rIns="93175" bIns="4658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658664"/>
            <a:ext cx="4028440" cy="350520"/>
          </a:xfrm>
          <a:prstGeom prst="rect">
            <a:avLst/>
          </a:prstGeom>
        </p:spPr>
        <p:txBody>
          <a:bodyPr vert="horz" lIns="93175" tIns="46587" rIns="93175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11" y="6658664"/>
            <a:ext cx="4028440" cy="350520"/>
          </a:xfrm>
          <a:prstGeom prst="rect">
            <a:avLst/>
          </a:prstGeom>
        </p:spPr>
        <p:txBody>
          <a:bodyPr vert="horz" lIns="93175" tIns="46587" rIns="93175" bIns="46587" rtlCol="0" anchor="b"/>
          <a:lstStyle>
            <a:lvl1pPr algn="r">
              <a:defRPr sz="1200"/>
            </a:lvl1pPr>
          </a:lstStyle>
          <a:p>
            <a:fld id="{CD056948-DAD1-439C-9E1C-23575F6A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5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30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8055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9456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3700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8604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4665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1771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1070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7953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974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616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05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4122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805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2541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577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323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3286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450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1929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1474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9485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49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14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9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24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12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17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29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86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2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50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6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22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23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24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92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60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26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977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03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46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77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648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292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29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53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93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382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863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531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730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6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48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133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83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931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943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875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175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937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572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890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7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950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673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047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926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75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854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225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088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749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724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30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135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352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070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007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908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549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405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742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057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833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29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0192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844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53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8137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486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0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473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01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499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34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39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5423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23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744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3178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415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9167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834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184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258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7489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20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190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7336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0326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104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2679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4186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0209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7230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4213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3998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56948-DAD1-439C-9E1C-23575F6A224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6BE1-F6D1-4AFD-B993-C6824D21EFE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65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6BE1-F6D1-4AFD-B993-C6824D21EFE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23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6BE1-F6D1-4AFD-B993-C6824D21EFE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36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6BE1-F6D1-4AFD-B993-C6824D21EFE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27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6BE1-F6D1-4AFD-B993-C6824D21EFE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8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6BE1-F6D1-4AFD-B993-C6824D21EFE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7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6BE1-F6D1-4AFD-B993-C6824D21EFE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0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6BE1-F6D1-4AFD-B993-C6824D21EFE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12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6BE1-F6D1-4AFD-B993-C6824D21EFE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53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6BE1-F6D1-4AFD-B993-C6824D21EFE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6BE1-F6D1-4AFD-B993-C6824D21EFE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9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16BE1-F6D1-4AFD-B993-C6824D21EFE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0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786.png"/><Relationship Id="rId3" Type="http://schemas.openxmlformats.org/officeDocument/2006/relationships/image" Target="../media/image776.png"/><Relationship Id="rId7" Type="http://schemas.openxmlformats.org/officeDocument/2006/relationships/image" Target="../media/image780.png"/><Relationship Id="rId12" Type="http://schemas.openxmlformats.org/officeDocument/2006/relationships/image" Target="../media/image78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9.png"/><Relationship Id="rId11" Type="http://schemas.openxmlformats.org/officeDocument/2006/relationships/image" Target="../media/image784.png"/><Relationship Id="rId5" Type="http://schemas.openxmlformats.org/officeDocument/2006/relationships/image" Target="../media/image778.png"/><Relationship Id="rId15" Type="http://schemas.openxmlformats.org/officeDocument/2006/relationships/image" Target="../media/image788.png"/><Relationship Id="rId10" Type="http://schemas.openxmlformats.org/officeDocument/2006/relationships/image" Target="../media/image783.png"/><Relationship Id="rId4" Type="http://schemas.openxmlformats.org/officeDocument/2006/relationships/image" Target="../media/image777.png"/><Relationship Id="rId9" Type="http://schemas.openxmlformats.org/officeDocument/2006/relationships/image" Target="../media/image782.png"/><Relationship Id="rId14" Type="http://schemas.openxmlformats.org/officeDocument/2006/relationships/image" Target="../media/image78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4.png"/><Relationship Id="rId3" Type="http://schemas.openxmlformats.org/officeDocument/2006/relationships/image" Target="../media/image789.png"/><Relationship Id="rId7" Type="http://schemas.openxmlformats.org/officeDocument/2006/relationships/image" Target="../media/image793.png"/><Relationship Id="rId12" Type="http://schemas.openxmlformats.org/officeDocument/2006/relationships/image" Target="../media/image79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2.png"/><Relationship Id="rId11" Type="http://schemas.openxmlformats.org/officeDocument/2006/relationships/image" Target="../media/image796.png"/><Relationship Id="rId5" Type="http://schemas.openxmlformats.org/officeDocument/2006/relationships/image" Target="../media/image791.png"/><Relationship Id="rId10" Type="http://schemas.openxmlformats.org/officeDocument/2006/relationships/image" Target="../media/image784.png"/><Relationship Id="rId4" Type="http://schemas.openxmlformats.org/officeDocument/2006/relationships/image" Target="../media/image790.png"/><Relationship Id="rId9" Type="http://schemas.openxmlformats.org/officeDocument/2006/relationships/image" Target="../media/image79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4.png"/><Relationship Id="rId13" Type="http://schemas.openxmlformats.org/officeDocument/2006/relationships/image" Target="../media/image809.png"/><Relationship Id="rId18" Type="http://schemas.openxmlformats.org/officeDocument/2006/relationships/image" Target="../media/image814.png"/><Relationship Id="rId3" Type="http://schemas.openxmlformats.org/officeDocument/2006/relationships/image" Target="../media/image799.png"/><Relationship Id="rId21" Type="http://schemas.openxmlformats.org/officeDocument/2006/relationships/image" Target="../media/image817.png"/><Relationship Id="rId7" Type="http://schemas.openxmlformats.org/officeDocument/2006/relationships/image" Target="../media/image803.png"/><Relationship Id="rId12" Type="http://schemas.openxmlformats.org/officeDocument/2006/relationships/image" Target="../media/image808.png"/><Relationship Id="rId17" Type="http://schemas.openxmlformats.org/officeDocument/2006/relationships/image" Target="../media/image813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812.png"/><Relationship Id="rId20" Type="http://schemas.openxmlformats.org/officeDocument/2006/relationships/image" Target="../media/image8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2.png"/><Relationship Id="rId11" Type="http://schemas.openxmlformats.org/officeDocument/2006/relationships/image" Target="../media/image807.png"/><Relationship Id="rId5" Type="http://schemas.openxmlformats.org/officeDocument/2006/relationships/image" Target="../media/image9.emf"/><Relationship Id="rId15" Type="http://schemas.openxmlformats.org/officeDocument/2006/relationships/image" Target="../media/image811.png"/><Relationship Id="rId10" Type="http://schemas.openxmlformats.org/officeDocument/2006/relationships/image" Target="../media/image806.png"/><Relationship Id="rId19" Type="http://schemas.openxmlformats.org/officeDocument/2006/relationships/image" Target="../media/image815.png"/><Relationship Id="rId4" Type="http://schemas.openxmlformats.org/officeDocument/2006/relationships/image" Target="../media/image800.png"/><Relationship Id="rId9" Type="http://schemas.openxmlformats.org/officeDocument/2006/relationships/image" Target="../media/image805.png"/><Relationship Id="rId14" Type="http://schemas.openxmlformats.org/officeDocument/2006/relationships/image" Target="../media/image810.png"/><Relationship Id="rId22" Type="http://schemas.openxmlformats.org/officeDocument/2006/relationships/image" Target="../media/image81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29.png"/><Relationship Id="rId13" Type="http://schemas.openxmlformats.org/officeDocument/2006/relationships/image" Target="../../clipboard/media/image34.png"/><Relationship Id="rId3" Type="http://schemas.openxmlformats.org/officeDocument/2006/relationships/image" Target="../../clipboard/media/image24.png"/><Relationship Id="rId7" Type="http://schemas.openxmlformats.org/officeDocument/2006/relationships/image" Target="../../clipboard/media/image28.png"/><Relationship Id="rId12" Type="http://schemas.openxmlformats.org/officeDocument/2006/relationships/image" Target="../../clipboard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27.png"/><Relationship Id="rId11" Type="http://schemas.openxmlformats.org/officeDocument/2006/relationships/image" Target="../../clipboard/media/image32.png"/><Relationship Id="rId5" Type="http://schemas.openxmlformats.org/officeDocument/2006/relationships/image" Target="../../clipboard/media/image26.png"/><Relationship Id="rId10" Type="http://schemas.openxmlformats.org/officeDocument/2006/relationships/image" Target="../../clipboard/media/image31.png"/><Relationship Id="rId4" Type="http://schemas.openxmlformats.org/officeDocument/2006/relationships/image" Target="../../clipboard/media/image25.png"/><Relationship Id="rId9" Type="http://schemas.openxmlformats.org/officeDocument/2006/relationships/image" Target="../../clipboard/media/image30.png"/><Relationship Id="rId14" Type="http://schemas.openxmlformats.org/officeDocument/2006/relationships/image" Target="../../clipboard/media/image35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5.png"/><Relationship Id="rId3" Type="http://schemas.openxmlformats.org/officeDocument/2006/relationships/image" Target="../media/image819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827.png"/><Relationship Id="rId4" Type="http://schemas.openxmlformats.org/officeDocument/2006/relationships/image" Target="../media/image10.emf"/><Relationship Id="rId9" Type="http://schemas.openxmlformats.org/officeDocument/2006/relationships/image" Target="../media/image14.e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819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829.png"/><Relationship Id="rId10" Type="http://schemas.openxmlformats.org/officeDocument/2006/relationships/image" Target="../media/image19.emf"/><Relationship Id="rId4" Type="http://schemas.openxmlformats.org/officeDocument/2006/relationships/image" Target="../media/image828.png"/><Relationship Id="rId9" Type="http://schemas.openxmlformats.org/officeDocument/2006/relationships/image" Target="../media/image18.e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819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836.png"/><Relationship Id="rId4" Type="http://schemas.openxmlformats.org/officeDocument/2006/relationships/image" Target="../media/image835.png"/><Relationship Id="rId9" Type="http://schemas.openxmlformats.org/officeDocument/2006/relationships/image" Target="../media/image23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3.png"/><Relationship Id="rId4" Type="http://schemas.openxmlformats.org/officeDocument/2006/relationships/image" Target="../media/image84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4.png"/><Relationship Id="rId7" Type="http://schemas.openxmlformats.org/officeDocument/2006/relationships/image" Target="../media/image84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846.png"/><Relationship Id="rId4" Type="http://schemas.openxmlformats.org/officeDocument/2006/relationships/image" Target="../media/image24.e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9.png"/><Relationship Id="rId13" Type="http://schemas.openxmlformats.org/officeDocument/2006/relationships/image" Target="../media/image882.png"/><Relationship Id="rId18" Type="http://schemas.openxmlformats.org/officeDocument/2006/relationships/image" Target="../media/image889.png"/><Relationship Id="rId26" Type="http://schemas.openxmlformats.org/officeDocument/2006/relationships/image" Target="../media/image31.emf"/><Relationship Id="rId3" Type="http://schemas.openxmlformats.org/officeDocument/2006/relationships/image" Target="../media/image849.png"/><Relationship Id="rId21" Type="http://schemas.openxmlformats.org/officeDocument/2006/relationships/image" Target="../media/image26.emf"/><Relationship Id="rId7" Type="http://schemas.openxmlformats.org/officeDocument/2006/relationships/image" Target="../media/image878.png"/><Relationship Id="rId12" Type="http://schemas.openxmlformats.org/officeDocument/2006/relationships/image" Target="../media/image883.png"/><Relationship Id="rId17" Type="http://schemas.openxmlformats.org/officeDocument/2006/relationships/image" Target="../media/image888.png"/><Relationship Id="rId25" Type="http://schemas.openxmlformats.org/officeDocument/2006/relationships/image" Target="../media/image30.emf"/><Relationship Id="rId2" Type="http://schemas.openxmlformats.org/officeDocument/2006/relationships/notesSlide" Target="../notesSlides/notesSlide114.xml"/><Relationship Id="rId16" Type="http://schemas.openxmlformats.org/officeDocument/2006/relationships/image" Target="../media/image887.png"/><Relationship Id="rId20" Type="http://schemas.openxmlformats.org/officeDocument/2006/relationships/image" Target="../media/image891.png"/><Relationship Id="rId29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7.png"/><Relationship Id="rId11" Type="http://schemas.openxmlformats.org/officeDocument/2006/relationships/image" Target="../media/image884.png"/><Relationship Id="rId24" Type="http://schemas.openxmlformats.org/officeDocument/2006/relationships/image" Target="../media/image29.emf"/><Relationship Id="rId5" Type="http://schemas.openxmlformats.org/officeDocument/2006/relationships/image" Target="../media/image876.png"/><Relationship Id="rId15" Type="http://schemas.openxmlformats.org/officeDocument/2006/relationships/image" Target="../media/image886.png"/><Relationship Id="rId23" Type="http://schemas.openxmlformats.org/officeDocument/2006/relationships/image" Target="../media/image28.emf"/><Relationship Id="rId28" Type="http://schemas.openxmlformats.org/officeDocument/2006/relationships/image" Target="../media/image33.emf"/><Relationship Id="rId10" Type="http://schemas.openxmlformats.org/officeDocument/2006/relationships/image" Target="../media/image881.png"/><Relationship Id="rId19" Type="http://schemas.openxmlformats.org/officeDocument/2006/relationships/image" Target="../media/image890.png"/><Relationship Id="rId4" Type="http://schemas.openxmlformats.org/officeDocument/2006/relationships/image" Target="../media/image9.emf"/><Relationship Id="rId9" Type="http://schemas.openxmlformats.org/officeDocument/2006/relationships/image" Target="../media/image880.png"/><Relationship Id="rId14" Type="http://schemas.openxmlformats.org/officeDocument/2006/relationships/image" Target="../media/image885.png"/><Relationship Id="rId22" Type="http://schemas.openxmlformats.org/officeDocument/2006/relationships/image" Target="../media/image27.emf"/><Relationship Id="rId27" Type="http://schemas.openxmlformats.org/officeDocument/2006/relationships/image" Target="../media/image32.emf"/><Relationship Id="rId30" Type="http://schemas.openxmlformats.org/officeDocument/2006/relationships/image" Target="../media/image35.e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7.png"/><Relationship Id="rId3" Type="http://schemas.openxmlformats.org/officeDocument/2006/relationships/image" Target="../media/image892.png"/><Relationship Id="rId7" Type="http://schemas.openxmlformats.org/officeDocument/2006/relationships/image" Target="../media/image89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5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89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5.png"/><Relationship Id="rId13" Type="http://schemas.openxmlformats.org/officeDocument/2006/relationships/image" Target="../media/image910.png"/><Relationship Id="rId3" Type="http://schemas.openxmlformats.org/officeDocument/2006/relationships/image" Target="../media/image900.png"/><Relationship Id="rId7" Type="http://schemas.openxmlformats.org/officeDocument/2006/relationships/image" Target="../media/image904.png"/><Relationship Id="rId12" Type="http://schemas.openxmlformats.org/officeDocument/2006/relationships/image" Target="../media/image90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3.png"/><Relationship Id="rId11" Type="http://schemas.openxmlformats.org/officeDocument/2006/relationships/image" Target="../media/image908.png"/><Relationship Id="rId5" Type="http://schemas.openxmlformats.org/officeDocument/2006/relationships/image" Target="../media/image902.png"/><Relationship Id="rId15" Type="http://schemas.openxmlformats.org/officeDocument/2006/relationships/image" Target="../media/image912.png"/><Relationship Id="rId10" Type="http://schemas.openxmlformats.org/officeDocument/2006/relationships/image" Target="../media/image907.png"/><Relationship Id="rId4" Type="http://schemas.openxmlformats.org/officeDocument/2006/relationships/image" Target="../media/image901.png"/><Relationship Id="rId9" Type="http://schemas.openxmlformats.org/officeDocument/2006/relationships/image" Target="../media/image906.png"/><Relationship Id="rId14" Type="http://schemas.openxmlformats.org/officeDocument/2006/relationships/image" Target="../media/image91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24.png"/><Relationship Id="rId13" Type="http://schemas.openxmlformats.org/officeDocument/2006/relationships/image" Target="../../clipboard/media/image29.png"/><Relationship Id="rId7" Type="http://schemas.openxmlformats.org/officeDocument/2006/relationships/image" Target="../../clipboard/media/image23.png"/><Relationship Id="rId12" Type="http://schemas.openxmlformats.org/officeDocument/2006/relationships/image" Target="../../clipboard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22.png"/><Relationship Id="rId11" Type="http://schemas.openxmlformats.org/officeDocument/2006/relationships/image" Target="../../clipboard/media/image27.png"/><Relationship Id="rId5" Type="http://schemas.openxmlformats.org/officeDocument/2006/relationships/image" Target="../../clipboard/media/image21.png"/><Relationship Id="rId10" Type="http://schemas.openxmlformats.org/officeDocument/2006/relationships/image" Target="../../clipboard/media/image26.png"/><Relationship Id="rId4" Type="http://schemas.openxmlformats.org/officeDocument/2006/relationships/image" Target="../../clipboard/media/image20.png"/><Relationship Id="rId9" Type="http://schemas.openxmlformats.org/officeDocument/2006/relationships/image" Target="../../clipboard/media/image25.png"/><Relationship Id="rId14" Type="http://schemas.openxmlformats.org/officeDocument/2006/relationships/image" Target="../../clipboard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41.png"/><Relationship Id="rId13" Type="http://schemas.openxmlformats.org/officeDocument/2006/relationships/image" Target="../../clipboard/media/image46.png"/><Relationship Id="rId18" Type="http://schemas.openxmlformats.org/officeDocument/2006/relationships/image" Target="../../clipboard/media/image51.png"/><Relationship Id="rId3" Type="http://schemas.openxmlformats.org/officeDocument/2006/relationships/image" Target="../../clipboard/media/image36.png"/><Relationship Id="rId7" Type="http://schemas.openxmlformats.org/officeDocument/2006/relationships/image" Target="../../clipboard/media/image40.png"/><Relationship Id="rId12" Type="http://schemas.openxmlformats.org/officeDocument/2006/relationships/image" Target="../../clipboard/media/image45.png"/><Relationship Id="rId17" Type="http://schemas.openxmlformats.org/officeDocument/2006/relationships/image" Target="../../clipboard/media/image50.png"/><Relationship Id="rId2" Type="http://schemas.openxmlformats.org/officeDocument/2006/relationships/notesSlide" Target="../notesSlides/notesSlide19.xml"/><Relationship Id="rId16" Type="http://schemas.openxmlformats.org/officeDocument/2006/relationships/image" Target="../../clipboard/media/image49.png"/><Relationship Id="rId20" Type="http://schemas.openxmlformats.org/officeDocument/2006/relationships/image" Target="../../clipboard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39.png"/><Relationship Id="rId11" Type="http://schemas.openxmlformats.org/officeDocument/2006/relationships/image" Target="../../clipboard/media/image44.png"/><Relationship Id="rId5" Type="http://schemas.openxmlformats.org/officeDocument/2006/relationships/image" Target="../../clipboard/media/image38.png"/><Relationship Id="rId15" Type="http://schemas.openxmlformats.org/officeDocument/2006/relationships/image" Target="../../clipboard/media/image48.png"/><Relationship Id="rId10" Type="http://schemas.openxmlformats.org/officeDocument/2006/relationships/image" Target="../../clipboard/media/image43.png"/><Relationship Id="rId19" Type="http://schemas.openxmlformats.org/officeDocument/2006/relationships/image" Target="../../clipboard/media/image52.png"/><Relationship Id="rId4" Type="http://schemas.openxmlformats.org/officeDocument/2006/relationships/image" Target="../../clipboard/media/image37.png"/><Relationship Id="rId9" Type="http://schemas.openxmlformats.org/officeDocument/2006/relationships/image" Target="../../clipboard/media/image42.png"/><Relationship Id="rId14" Type="http://schemas.openxmlformats.org/officeDocument/2006/relationships/image" Target="../../clipboard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../clipboard/media/image70.png"/><Relationship Id="rId18" Type="http://schemas.openxmlformats.org/officeDocument/2006/relationships/image" Target="../../clipboard/media/image75.png"/><Relationship Id="rId26" Type="http://schemas.openxmlformats.org/officeDocument/2006/relationships/image" Target="../../clipboard/media/image83.png"/><Relationship Id="rId3" Type="http://schemas.openxmlformats.org/officeDocument/2006/relationships/image" Target="../../clipboard/media/image60.png"/><Relationship Id="rId21" Type="http://schemas.openxmlformats.org/officeDocument/2006/relationships/image" Target="../../clipboard/media/image78.png"/><Relationship Id="rId7" Type="http://schemas.openxmlformats.org/officeDocument/2006/relationships/image" Target="../../clipboard/media/image64.png"/><Relationship Id="rId12" Type="http://schemas.openxmlformats.org/officeDocument/2006/relationships/image" Target="../../clipboard/media/image69.png"/><Relationship Id="rId17" Type="http://schemas.openxmlformats.org/officeDocument/2006/relationships/image" Target="../../clipboard/media/image74.png"/><Relationship Id="rId25" Type="http://schemas.openxmlformats.org/officeDocument/2006/relationships/image" Target="../../clipboard/media/image82.png"/><Relationship Id="rId33" Type="http://schemas.openxmlformats.org/officeDocument/2006/relationships/image" Target="../../clipboard/media/image90.png"/><Relationship Id="rId2" Type="http://schemas.openxmlformats.org/officeDocument/2006/relationships/notesSlide" Target="../notesSlides/notesSlide25.xml"/><Relationship Id="rId16" Type="http://schemas.openxmlformats.org/officeDocument/2006/relationships/image" Target="../../clipboard/media/image73.png"/><Relationship Id="rId20" Type="http://schemas.openxmlformats.org/officeDocument/2006/relationships/image" Target="../../clipboard/media/image77.png"/><Relationship Id="rId29" Type="http://schemas.openxmlformats.org/officeDocument/2006/relationships/image" Target="../../clipboard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63.png"/><Relationship Id="rId11" Type="http://schemas.openxmlformats.org/officeDocument/2006/relationships/image" Target="../../clipboard/media/image68.png"/><Relationship Id="rId24" Type="http://schemas.openxmlformats.org/officeDocument/2006/relationships/image" Target="../../clipboard/media/image81.png"/><Relationship Id="rId32" Type="http://schemas.openxmlformats.org/officeDocument/2006/relationships/image" Target="../../clipboard/media/image89.png"/><Relationship Id="rId5" Type="http://schemas.openxmlformats.org/officeDocument/2006/relationships/image" Target="../../clipboard/media/image62.png"/><Relationship Id="rId15" Type="http://schemas.openxmlformats.org/officeDocument/2006/relationships/image" Target="../../clipboard/media/image72.png"/><Relationship Id="rId23" Type="http://schemas.openxmlformats.org/officeDocument/2006/relationships/image" Target="../../clipboard/media/image80.png"/><Relationship Id="rId28" Type="http://schemas.openxmlformats.org/officeDocument/2006/relationships/image" Target="../../clipboard/media/image85.png"/><Relationship Id="rId10" Type="http://schemas.openxmlformats.org/officeDocument/2006/relationships/image" Target="../../clipboard/media/image67.png"/><Relationship Id="rId19" Type="http://schemas.openxmlformats.org/officeDocument/2006/relationships/image" Target="../../clipboard/media/image76.png"/><Relationship Id="rId31" Type="http://schemas.openxmlformats.org/officeDocument/2006/relationships/image" Target="../../clipboard/media/image88.png"/><Relationship Id="rId4" Type="http://schemas.openxmlformats.org/officeDocument/2006/relationships/image" Target="../../clipboard/media/image61.png"/><Relationship Id="rId9" Type="http://schemas.openxmlformats.org/officeDocument/2006/relationships/image" Target="../../clipboard/media/image66.png"/><Relationship Id="rId14" Type="http://schemas.openxmlformats.org/officeDocument/2006/relationships/image" Target="../../clipboard/media/image71.png"/><Relationship Id="rId22" Type="http://schemas.openxmlformats.org/officeDocument/2006/relationships/image" Target="../../clipboard/media/image79.png"/><Relationship Id="rId27" Type="http://schemas.openxmlformats.org/officeDocument/2006/relationships/image" Target="../../clipboard/media/image84.png"/><Relationship Id="rId30" Type="http://schemas.openxmlformats.org/officeDocument/2006/relationships/image" Target="../../clipboard/media/image87.png"/><Relationship Id="rId8" Type="http://schemas.openxmlformats.org/officeDocument/2006/relationships/image" Target="../../clipboard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27.png"/><Relationship Id="rId3" Type="http://schemas.openxmlformats.org/officeDocument/2006/relationships/image" Target="../../clipboard/media/image22.png"/><Relationship Id="rId7" Type="http://schemas.openxmlformats.org/officeDocument/2006/relationships/image" Target="../../clipboard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25.png"/><Relationship Id="rId11" Type="http://schemas.openxmlformats.org/officeDocument/2006/relationships/image" Target="../../clipboard/media/image30.png"/><Relationship Id="rId5" Type="http://schemas.openxmlformats.org/officeDocument/2006/relationships/image" Target="../../clipboard/media/image24.png"/><Relationship Id="rId10" Type="http://schemas.openxmlformats.org/officeDocument/2006/relationships/image" Target="../../clipboard/media/image29.png"/><Relationship Id="rId4" Type="http://schemas.openxmlformats.org/officeDocument/2006/relationships/image" Target="../../clipboard/media/image23.png"/><Relationship Id="rId9" Type="http://schemas.openxmlformats.org/officeDocument/2006/relationships/image" Target="../../clipboard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37.png"/><Relationship Id="rId13" Type="http://schemas.openxmlformats.org/officeDocument/2006/relationships/image" Target="../../clipboard/media/image42.png"/><Relationship Id="rId18" Type="http://schemas.openxmlformats.org/officeDocument/2006/relationships/image" Target="../../clipboard/media/image47.png"/><Relationship Id="rId3" Type="http://schemas.openxmlformats.org/officeDocument/2006/relationships/image" Target="../../clipboard/media/image32.png"/><Relationship Id="rId21" Type="http://schemas.openxmlformats.org/officeDocument/2006/relationships/image" Target="../../clipboard/media/image50.png"/><Relationship Id="rId7" Type="http://schemas.openxmlformats.org/officeDocument/2006/relationships/image" Target="../../clipboard/media/image36.png"/><Relationship Id="rId12" Type="http://schemas.openxmlformats.org/officeDocument/2006/relationships/image" Target="../../clipboard/media/image41.png"/><Relationship Id="rId17" Type="http://schemas.openxmlformats.org/officeDocument/2006/relationships/image" Target="../../clipboard/media/image46.png"/><Relationship Id="rId2" Type="http://schemas.openxmlformats.org/officeDocument/2006/relationships/notesSlide" Target="../notesSlides/notesSlide30.xml"/><Relationship Id="rId16" Type="http://schemas.openxmlformats.org/officeDocument/2006/relationships/image" Target="../../clipboard/media/image45.png"/><Relationship Id="rId20" Type="http://schemas.openxmlformats.org/officeDocument/2006/relationships/image" Target="../../clipboard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35.png"/><Relationship Id="rId11" Type="http://schemas.openxmlformats.org/officeDocument/2006/relationships/image" Target="../../clipboard/media/image40.png"/><Relationship Id="rId5" Type="http://schemas.openxmlformats.org/officeDocument/2006/relationships/image" Target="../../clipboard/media/image34.png"/><Relationship Id="rId15" Type="http://schemas.openxmlformats.org/officeDocument/2006/relationships/image" Target="../../clipboard/media/image44.png"/><Relationship Id="rId23" Type="http://schemas.openxmlformats.org/officeDocument/2006/relationships/image" Target="../../clipboard/media/image52.png"/><Relationship Id="rId10" Type="http://schemas.openxmlformats.org/officeDocument/2006/relationships/image" Target="../../clipboard/media/image39.png"/><Relationship Id="rId19" Type="http://schemas.openxmlformats.org/officeDocument/2006/relationships/image" Target="../../clipboard/media/image48.png"/><Relationship Id="rId4" Type="http://schemas.openxmlformats.org/officeDocument/2006/relationships/image" Target="../../clipboard/media/image33.png"/><Relationship Id="rId9" Type="http://schemas.openxmlformats.org/officeDocument/2006/relationships/image" Target="../../clipboard/media/image38.png"/><Relationship Id="rId14" Type="http://schemas.openxmlformats.org/officeDocument/2006/relationships/image" Target="../../clipboard/media/image43.png"/><Relationship Id="rId22" Type="http://schemas.openxmlformats.org/officeDocument/2006/relationships/image" Target="../../clipboard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58.png"/><Relationship Id="rId13" Type="http://schemas.openxmlformats.org/officeDocument/2006/relationships/image" Target="../../clipboard/media/image63.png"/><Relationship Id="rId3" Type="http://schemas.openxmlformats.org/officeDocument/2006/relationships/image" Target="../../clipboard/media/image53.png"/><Relationship Id="rId7" Type="http://schemas.openxmlformats.org/officeDocument/2006/relationships/image" Target="../../clipboard/media/image57.png"/><Relationship Id="rId12" Type="http://schemas.openxmlformats.org/officeDocument/2006/relationships/image" Target="../../clipboard/media/image62.png"/><Relationship Id="rId2" Type="http://schemas.openxmlformats.org/officeDocument/2006/relationships/notesSlide" Target="../notesSlides/notesSlide31.xml"/><Relationship Id="rId16" Type="http://schemas.openxmlformats.org/officeDocument/2006/relationships/image" Target="../../clipboard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56.png"/><Relationship Id="rId11" Type="http://schemas.openxmlformats.org/officeDocument/2006/relationships/image" Target="../../clipboard/media/image61.png"/><Relationship Id="rId5" Type="http://schemas.openxmlformats.org/officeDocument/2006/relationships/image" Target="../../clipboard/media/image55.png"/><Relationship Id="rId15" Type="http://schemas.openxmlformats.org/officeDocument/2006/relationships/image" Target="../../clipboard/media/image65.png"/><Relationship Id="rId10" Type="http://schemas.openxmlformats.org/officeDocument/2006/relationships/image" Target="../../clipboard/media/image60.png"/><Relationship Id="rId4" Type="http://schemas.openxmlformats.org/officeDocument/2006/relationships/image" Target="../../clipboard/media/image54.png"/><Relationship Id="rId9" Type="http://schemas.openxmlformats.org/officeDocument/2006/relationships/image" Target="../../clipboard/media/image59.png"/><Relationship Id="rId14" Type="http://schemas.openxmlformats.org/officeDocument/2006/relationships/image" Target="../../clipboard/media/image6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6.png"/><Relationship Id="rId13" Type="http://schemas.openxmlformats.org/officeDocument/2006/relationships/image" Target="../../clipboard/media/image11.png"/><Relationship Id="rId3" Type="http://schemas.openxmlformats.org/officeDocument/2006/relationships/image" Target="../../clipboard/media/image1.png"/><Relationship Id="rId7" Type="http://schemas.openxmlformats.org/officeDocument/2006/relationships/image" Target="../../clipboard/media/image5.png"/><Relationship Id="rId12" Type="http://schemas.openxmlformats.org/officeDocument/2006/relationships/image" Target="../../clipboard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4.png"/><Relationship Id="rId11" Type="http://schemas.openxmlformats.org/officeDocument/2006/relationships/image" Target="../../clipboard/media/image9.png"/><Relationship Id="rId5" Type="http://schemas.openxmlformats.org/officeDocument/2006/relationships/image" Target="../../clipboard/media/image3.png"/><Relationship Id="rId10" Type="http://schemas.openxmlformats.org/officeDocument/2006/relationships/image" Target="../../clipboard/media/image8.png"/><Relationship Id="rId4" Type="http://schemas.openxmlformats.org/officeDocument/2006/relationships/image" Target="../../clipboard/media/image2.png"/><Relationship Id="rId9" Type="http://schemas.openxmlformats.org/officeDocument/2006/relationships/image" Target="../../clipboard/media/image7.png"/><Relationship Id="rId14" Type="http://schemas.openxmlformats.org/officeDocument/2006/relationships/image" Target="../../clipboard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31.png"/><Relationship Id="rId13" Type="http://schemas.openxmlformats.org/officeDocument/2006/relationships/image" Target="../../clipboard/media/image36.png"/><Relationship Id="rId18" Type="http://schemas.openxmlformats.org/officeDocument/2006/relationships/image" Target="../../clipboard/media/image41.png"/><Relationship Id="rId3" Type="http://schemas.openxmlformats.org/officeDocument/2006/relationships/image" Target="../../clipboard/media/image26.png"/><Relationship Id="rId7" Type="http://schemas.openxmlformats.org/officeDocument/2006/relationships/image" Target="../../clipboard/media/image30.png"/><Relationship Id="rId12" Type="http://schemas.openxmlformats.org/officeDocument/2006/relationships/image" Target="../../clipboard/media/image35.png"/><Relationship Id="rId17" Type="http://schemas.openxmlformats.org/officeDocument/2006/relationships/image" Target="../../clipboard/media/image40.png"/><Relationship Id="rId2" Type="http://schemas.openxmlformats.org/officeDocument/2006/relationships/notesSlide" Target="../notesSlides/notesSlide33.xml"/><Relationship Id="rId16" Type="http://schemas.openxmlformats.org/officeDocument/2006/relationships/image" Target="../../clipboard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29.png"/><Relationship Id="rId11" Type="http://schemas.openxmlformats.org/officeDocument/2006/relationships/image" Target="../../clipboard/media/image34.png"/><Relationship Id="rId5" Type="http://schemas.openxmlformats.org/officeDocument/2006/relationships/image" Target="../../clipboard/media/image28.png"/><Relationship Id="rId15" Type="http://schemas.openxmlformats.org/officeDocument/2006/relationships/image" Target="../../clipboard/media/image38.png"/><Relationship Id="rId10" Type="http://schemas.openxmlformats.org/officeDocument/2006/relationships/image" Target="../../clipboard/media/image33.png"/><Relationship Id="rId19" Type="http://schemas.openxmlformats.org/officeDocument/2006/relationships/image" Target="../../clipboard/media/image42.png"/><Relationship Id="rId4" Type="http://schemas.openxmlformats.org/officeDocument/2006/relationships/image" Target="../../clipboard/media/image27.png"/><Relationship Id="rId9" Type="http://schemas.openxmlformats.org/officeDocument/2006/relationships/image" Target="../../clipboard/media/image32.png"/><Relationship Id="rId14" Type="http://schemas.openxmlformats.org/officeDocument/2006/relationships/image" Target="../../clipboard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49.png"/><Relationship Id="rId3" Type="http://schemas.openxmlformats.org/officeDocument/2006/relationships/image" Target="../../clipboard/media/image44.png"/><Relationship Id="rId7" Type="http://schemas.openxmlformats.org/officeDocument/2006/relationships/image" Target="../../clipboard/media/image48.png"/><Relationship Id="rId12" Type="http://schemas.openxmlformats.org/officeDocument/2006/relationships/image" Target="../../clipboard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47.png"/><Relationship Id="rId11" Type="http://schemas.openxmlformats.org/officeDocument/2006/relationships/image" Target="../../clipboard/media/image52.png"/><Relationship Id="rId5" Type="http://schemas.openxmlformats.org/officeDocument/2006/relationships/image" Target="../../clipboard/media/image46.png"/><Relationship Id="rId10" Type="http://schemas.openxmlformats.org/officeDocument/2006/relationships/image" Target="../../clipboard/media/image51.png"/><Relationship Id="rId4" Type="http://schemas.openxmlformats.org/officeDocument/2006/relationships/image" Target="../../clipboard/media/image45.png"/><Relationship Id="rId9" Type="http://schemas.openxmlformats.org/officeDocument/2006/relationships/image" Target="../../clipboard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7.png"/><Relationship Id="rId3" Type="http://schemas.openxmlformats.org/officeDocument/2006/relationships/image" Target="../../clipboard/media/image2.png"/><Relationship Id="rId7" Type="http://schemas.openxmlformats.org/officeDocument/2006/relationships/image" Target="../../clipboard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5.png"/><Relationship Id="rId5" Type="http://schemas.openxmlformats.org/officeDocument/2006/relationships/image" Target="../../clipboard/media/image4.png"/><Relationship Id="rId4" Type="http://schemas.openxmlformats.org/officeDocument/2006/relationships/image" Target="../../clipboard/media/image3.png"/><Relationship Id="rId9" Type="http://schemas.openxmlformats.org/officeDocument/2006/relationships/image" Target="../../clipboard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7.png"/><Relationship Id="rId13" Type="http://schemas.openxmlformats.org/officeDocument/2006/relationships/image" Target="../../clipboard/media/image12.png"/><Relationship Id="rId18" Type="http://schemas.openxmlformats.org/officeDocument/2006/relationships/image" Target="../../clipboard/media/image17.png"/><Relationship Id="rId26" Type="http://schemas.openxmlformats.org/officeDocument/2006/relationships/image" Target="../../clipboard/media/image25.png"/><Relationship Id="rId3" Type="http://schemas.openxmlformats.org/officeDocument/2006/relationships/image" Target="../../clipboard/media/image2.png"/><Relationship Id="rId21" Type="http://schemas.openxmlformats.org/officeDocument/2006/relationships/image" Target="../../clipboard/media/image20.png"/><Relationship Id="rId7" Type="http://schemas.openxmlformats.org/officeDocument/2006/relationships/image" Target="../../clipboard/media/image6.png"/><Relationship Id="rId12" Type="http://schemas.openxmlformats.org/officeDocument/2006/relationships/image" Target="../../clipboard/media/image11.png"/><Relationship Id="rId17" Type="http://schemas.openxmlformats.org/officeDocument/2006/relationships/image" Target="../../clipboard/media/image16.png"/><Relationship Id="rId25" Type="http://schemas.openxmlformats.org/officeDocument/2006/relationships/image" Target="../../clipboard/media/image24.png"/><Relationship Id="rId2" Type="http://schemas.openxmlformats.org/officeDocument/2006/relationships/notesSlide" Target="../notesSlides/notesSlide39.xml"/><Relationship Id="rId16" Type="http://schemas.openxmlformats.org/officeDocument/2006/relationships/image" Target="../../clipboard/media/image15.png"/><Relationship Id="rId20" Type="http://schemas.openxmlformats.org/officeDocument/2006/relationships/image" Target="../../clipboard/media/image19.png"/><Relationship Id="rId29" Type="http://schemas.openxmlformats.org/officeDocument/2006/relationships/image" Target="../../clipboard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5.png"/><Relationship Id="rId11" Type="http://schemas.openxmlformats.org/officeDocument/2006/relationships/image" Target="../../clipboard/media/image10.png"/><Relationship Id="rId24" Type="http://schemas.openxmlformats.org/officeDocument/2006/relationships/image" Target="../../clipboard/media/image23.png"/><Relationship Id="rId5" Type="http://schemas.openxmlformats.org/officeDocument/2006/relationships/image" Target="../../clipboard/media/image4.png"/><Relationship Id="rId15" Type="http://schemas.openxmlformats.org/officeDocument/2006/relationships/image" Target="../../clipboard/media/image14.png"/><Relationship Id="rId23" Type="http://schemas.openxmlformats.org/officeDocument/2006/relationships/image" Target="../../clipboard/media/image22.png"/><Relationship Id="rId28" Type="http://schemas.openxmlformats.org/officeDocument/2006/relationships/image" Target="../../clipboard/media/image27.png"/><Relationship Id="rId10" Type="http://schemas.openxmlformats.org/officeDocument/2006/relationships/image" Target="../../clipboard/media/image9.png"/><Relationship Id="rId19" Type="http://schemas.openxmlformats.org/officeDocument/2006/relationships/image" Target="../../clipboard/media/image18.png"/><Relationship Id="rId4" Type="http://schemas.openxmlformats.org/officeDocument/2006/relationships/image" Target="../../clipboard/media/image3.png"/><Relationship Id="rId9" Type="http://schemas.openxmlformats.org/officeDocument/2006/relationships/image" Target="../../clipboard/media/image8.png"/><Relationship Id="rId14" Type="http://schemas.openxmlformats.org/officeDocument/2006/relationships/image" Target="../../clipboard/media/image13.png"/><Relationship Id="rId22" Type="http://schemas.openxmlformats.org/officeDocument/2006/relationships/image" Target="../../clipboard/media/image21.png"/><Relationship Id="rId27" Type="http://schemas.openxmlformats.org/officeDocument/2006/relationships/image" Target="../../clipboard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36.png"/><Relationship Id="rId3" Type="http://schemas.openxmlformats.org/officeDocument/2006/relationships/image" Target="../../clipboard/media/image31.png"/><Relationship Id="rId7" Type="http://schemas.openxmlformats.org/officeDocument/2006/relationships/image" Target="../../clipboard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34.png"/><Relationship Id="rId5" Type="http://schemas.openxmlformats.org/officeDocument/2006/relationships/image" Target="../../clipboard/media/image33.png"/><Relationship Id="rId10" Type="http://schemas.openxmlformats.org/officeDocument/2006/relationships/image" Target="../../clipboard/media/image38.png"/><Relationship Id="rId4" Type="http://schemas.openxmlformats.org/officeDocument/2006/relationships/image" Target="../../clipboard/media/image32.png"/><Relationship Id="rId9" Type="http://schemas.openxmlformats.org/officeDocument/2006/relationships/image" Target="../../clipboard/media/image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44.png"/><Relationship Id="rId3" Type="http://schemas.openxmlformats.org/officeDocument/2006/relationships/image" Target="../../clipboard/media/image39.png"/><Relationship Id="rId7" Type="http://schemas.openxmlformats.org/officeDocument/2006/relationships/image" Target="../../clipboard/media/image43.png"/><Relationship Id="rId12" Type="http://schemas.openxmlformats.org/officeDocument/2006/relationships/image" Target="../../clipboard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42.png"/><Relationship Id="rId11" Type="http://schemas.openxmlformats.org/officeDocument/2006/relationships/image" Target="../../clipboard/media/image47.png"/><Relationship Id="rId5" Type="http://schemas.openxmlformats.org/officeDocument/2006/relationships/image" Target="../../clipboard/media/image41.png"/><Relationship Id="rId10" Type="http://schemas.openxmlformats.org/officeDocument/2006/relationships/image" Target="../../clipboard/media/image46.png"/><Relationship Id="rId4" Type="http://schemas.openxmlformats.org/officeDocument/2006/relationships/image" Target="../../clipboard/media/image40.png"/><Relationship Id="rId9" Type="http://schemas.openxmlformats.org/officeDocument/2006/relationships/image" Target="../../clipboard/media/image4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54.png"/><Relationship Id="rId13" Type="http://schemas.openxmlformats.org/officeDocument/2006/relationships/image" Target="../../clipboard/media/image59.png"/><Relationship Id="rId3" Type="http://schemas.openxmlformats.org/officeDocument/2006/relationships/image" Target="../../clipboard/media/image49.png"/><Relationship Id="rId7" Type="http://schemas.openxmlformats.org/officeDocument/2006/relationships/image" Target="../../clipboard/media/image53.png"/><Relationship Id="rId12" Type="http://schemas.openxmlformats.org/officeDocument/2006/relationships/image" Target="../../clipboard/media/image58.png"/><Relationship Id="rId17" Type="http://schemas.openxmlformats.org/officeDocument/2006/relationships/image" Target="../../clipboard/media/image63.png"/><Relationship Id="rId2" Type="http://schemas.openxmlformats.org/officeDocument/2006/relationships/notesSlide" Target="../notesSlides/notesSlide43.xml"/><Relationship Id="rId16" Type="http://schemas.openxmlformats.org/officeDocument/2006/relationships/image" Target="../../clipboard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52.png"/><Relationship Id="rId11" Type="http://schemas.openxmlformats.org/officeDocument/2006/relationships/image" Target="../../clipboard/media/image57.png"/><Relationship Id="rId5" Type="http://schemas.openxmlformats.org/officeDocument/2006/relationships/image" Target="../../clipboard/media/image51.png"/><Relationship Id="rId15" Type="http://schemas.openxmlformats.org/officeDocument/2006/relationships/image" Target="../../clipboard/media/image61.png"/><Relationship Id="rId10" Type="http://schemas.openxmlformats.org/officeDocument/2006/relationships/image" Target="../../clipboard/media/image56.png"/><Relationship Id="rId4" Type="http://schemas.openxmlformats.org/officeDocument/2006/relationships/image" Target="../../clipboard/media/image50.png"/><Relationship Id="rId9" Type="http://schemas.openxmlformats.org/officeDocument/2006/relationships/image" Target="../../clipboard/media/image55.png"/><Relationship Id="rId14" Type="http://schemas.openxmlformats.org/officeDocument/2006/relationships/image" Target="../../clipboard/media/image6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69.png"/><Relationship Id="rId13" Type="http://schemas.openxmlformats.org/officeDocument/2006/relationships/image" Target="../../clipboard/media/image74.png"/><Relationship Id="rId18" Type="http://schemas.openxmlformats.org/officeDocument/2006/relationships/image" Target="../../clipboard/media/image79.png"/><Relationship Id="rId3" Type="http://schemas.openxmlformats.org/officeDocument/2006/relationships/image" Target="../../clipboard/media/image64.png"/><Relationship Id="rId21" Type="http://schemas.openxmlformats.org/officeDocument/2006/relationships/image" Target="../../clipboard/media/image82.png"/><Relationship Id="rId7" Type="http://schemas.openxmlformats.org/officeDocument/2006/relationships/image" Target="../../clipboard/media/image68.png"/><Relationship Id="rId12" Type="http://schemas.openxmlformats.org/officeDocument/2006/relationships/image" Target="../../clipboard/media/image73.png"/><Relationship Id="rId17" Type="http://schemas.openxmlformats.org/officeDocument/2006/relationships/image" Target="../../clipboard/media/image78.png"/><Relationship Id="rId2" Type="http://schemas.openxmlformats.org/officeDocument/2006/relationships/notesSlide" Target="../notesSlides/notesSlide44.xml"/><Relationship Id="rId16" Type="http://schemas.openxmlformats.org/officeDocument/2006/relationships/image" Target="../../clipboard/media/image77.png"/><Relationship Id="rId20" Type="http://schemas.openxmlformats.org/officeDocument/2006/relationships/image" Target="../../clipboard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67.png"/><Relationship Id="rId11" Type="http://schemas.openxmlformats.org/officeDocument/2006/relationships/image" Target="../../clipboard/media/image72.png"/><Relationship Id="rId5" Type="http://schemas.openxmlformats.org/officeDocument/2006/relationships/image" Target="../../clipboard/media/image66.png"/><Relationship Id="rId15" Type="http://schemas.openxmlformats.org/officeDocument/2006/relationships/image" Target="../../clipboard/media/image76.png"/><Relationship Id="rId10" Type="http://schemas.openxmlformats.org/officeDocument/2006/relationships/image" Target="../../clipboard/media/image71.png"/><Relationship Id="rId19" Type="http://schemas.openxmlformats.org/officeDocument/2006/relationships/image" Target="../../clipboard/media/image80.png"/><Relationship Id="rId4" Type="http://schemas.openxmlformats.org/officeDocument/2006/relationships/image" Target="../../clipboard/media/image65.png"/><Relationship Id="rId9" Type="http://schemas.openxmlformats.org/officeDocument/2006/relationships/image" Target="../../clipboard/media/image70.png"/><Relationship Id="rId14" Type="http://schemas.openxmlformats.org/officeDocument/2006/relationships/image" Target="../../clipboard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90.png"/><Relationship Id="rId3" Type="http://schemas.openxmlformats.org/officeDocument/2006/relationships/image" Target="../../clipboard/media/image85.png"/><Relationship Id="rId7" Type="http://schemas.openxmlformats.org/officeDocument/2006/relationships/image" Target="../../clipboard/media/image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88.png"/><Relationship Id="rId11" Type="http://schemas.openxmlformats.org/officeDocument/2006/relationships/image" Target="../../clipboard/media/image93.png"/><Relationship Id="rId5" Type="http://schemas.openxmlformats.org/officeDocument/2006/relationships/image" Target="../../clipboard/media/image87.png"/><Relationship Id="rId10" Type="http://schemas.openxmlformats.org/officeDocument/2006/relationships/image" Target="../../clipboard/media/image92.png"/><Relationship Id="rId4" Type="http://schemas.openxmlformats.org/officeDocument/2006/relationships/image" Target="../../clipboard/media/image86.png"/><Relationship Id="rId9" Type="http://schemas.openxmlformats.org/officeDocument/2006/relationships/image" Target="../../clipboard/media/image9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97.png"/><Relationship Id="rId13" Type="http://schemas.openxmlformats.org/officeDocument/2006/relationships/image" Target="../../clipboard/media/image99.png"/><Relationship Id="rId3" Type="http://schemas.openxmlformats.org/officeDocument/2006/relationships/image" Target="../../clipboard/media/image94.png"/><Relationship Id="rId7" Type="http://schemas.openxmlformats.org/officeDocument/2006/relationships/image" Target="../../clipboard/media/image96.png"/><Relationship Id="rId12" Type="http://schemas.openxmlformats.org/officeDocument/2006/relationships/image" Target="../../clipboard/media/image98.png"/><Relationship Id="rId2" Type="http://schemas.openxmlformats.org/officeDocument/2006/relationships/notesSlide" Target="../notesSlides/notesSlide47.xml"/><Relationship Id="rId16" Type="http://schemas.openxmlformats.org/officeDocument/2006/relationships/image" Target="../../clipboard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95.png"/><Relationship Id="rId11" Type="http://schemas.openxmlformats.org/officeDocument/2006/relationships/image" Target="../../clipboard/media/image93.png"/><Relationship Id="rId5" Type="http://schemas.openxmlformats.org/officeDocument/2006/relationships/image" Target="../../clipboard/media/image87.png"/><Relationship Id="rId15" Type="http://schemas.openxmlformats.org/officeDocument/2006/relationships/image" Target="../../clipboard/media/image101.png"/><Relationship Id="rId10" Type="http://schemas.openxmlformats.org/officeDocument/2006/relationships/image" Target="../../clipboard/media/image92.png"/><Relationship Id="rId4" Type="http://schemas.openxmlformats.org/officeDocument/2006/relationships/image" Target="../../clipboard/media/image86.png"/><Relationship Id="rId9" Type="http://schemas.openxmlformats.org/officeDocument/2006/relationships/image" Target="../../clipboard/media/image91.png"/><Relationship Id="rId14" Type="http://schemas.openxmlformats.org/officeDocument/2006/relationships/image" Target="../../clipboard/media/image10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111.png"/><Relationship Id="rId13" Type="http://schemas.openxmlformats.org/officeDocument/2006/relationships/image" Target="../../clipboard/media/image116.png"/><Relationship Id="rId3" Type="http://schemas.openxmlformats.org/officeDocument/2006/relationships/image" Target="../../clipboard/media/image106.png"/><Relationship Id="rId7" Type="http://schemas.openxmlformats.org/officeDocument/2006/relationships/image" Target="../../clipboard/media/image110.png"/><Relationship Id="rId12" Type="http://schemas.openxmlformats.org/officeDocument/2006/relationships/image" Target="../../clipboard/media/image115.png"/><Relationship Id="rId2" Type="http://schemas.openxmlformats.org/officeDocument/2006/relationships/notesSlide" Target="../notesSlides/notesSlide48.xml"/><Relationship Id="rId16" Type="http://schemas.openxmlformats.org/officeDocument/2006/relationships/image" Target="../../clipboard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109.png"/><Relationship Id="rId11" Type="http://schemas.openxmlformats.org/officeDocument/2006/relationships/image" Target="../../clipboard/media/image114.png"/><Relationship Id="rId5" Type="http://schemas.openxmlformats.org/officeDocument/2006/relationships/image" Target="../../clipboard/media/image108.png"/><Relationship Id="rId15" Type="http://schemas.openxmlformats.org/officeDocument/2006/relationships/image" Target="../../clipboard/media/image118.png"/><Relationship Id="rId10" Type="http://schemas.openxmlformats.org/officeDocument/2006/relationships/image" Target="../../clipboard/media/image113.png"/><Relationship Id="rId4" Type="http://schemas.openxmlformats.org/officeDocument/2006/relationships/image" Target="../../clipboard/media/image107.png"/><Relationship Id="rId9" Type="http://schemas.openxmlformats.org/officeDocument/2006/relationships/image" Target="../../clipboard/media/image112.png"/><Relationship Id="rId14" Type="http://schemas.openxmlformats.org/officeDocument/2006/relationships/image" Target="../../clipboard/media/image1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10.png"/><Relationship Id="rId13" Type="http://schemas.openxmlformats.org/officeDocument/2006/relationships/image" Target="../../clipboard/media/image15.png"/><Relationship Id="rId18" Type="http://schemas.openxmlformats.org/officeDocument/2006/relationships/image" Target="../../clipboard/media/image20.png"/><Relationship Id="rId3" Type="http://schemas.openxmlformats.org/officeDocument/2006/relationships/image" Target="../../clipboard/media/image5.png"/><Relationship Id="rId7" Type="http://schemas.openxmlformats.org/officeDocument/2006/relationships/image" Target="../../clipboard/media/image9.png"/><Relationship Id="rId12" Type="http://schemas.openxmlformats.org/officeDocument/2006/relationships/image" Target="../../clipboard/media/image14.png"/><Relationship Id="rId17" Type="http://schemas.openxmlformats.org/officeDocument/2006/relationships/image" Target="../../clipboard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../clipboard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../clipboard/media/image8.png"/><Relationship Id="rId11" Type="http://schemas.openxmlformats.org/officeDocument/2006/relationships/image" Target="../../clipboard/media/image13.png"/><Relationship Id="rId5" Type="http://schemas.openxmlformats.org/officeDocument/2006/relationships/image" Target="../../clipboard/media/image7.png"/><Relationship Id="rId15" Type="http://schemas.openxmlformats.org/officeDocument/2006/relationships/image" Target="../../clipboard/media/image17.png"/><Relationship Id="rId10" Type="http://schemas.openxmlformats.org/officeDocument/2006/relationships/image" Target="../../clipboard/media/image12.png"/><Relationship Id="rId4" Type="http://schemas.openxmlformats.org/officeDocument/2006/relationships/image" Target="../../clipboard/media/image6.png"/><Relationship Id="rId9" Type="http://schemas.openxmlformats.org/officeDocument/2006/relationships/image" Target="../../clipboard/media/image11.png"/><Relationship Id="rId14" Type="http://schemas.openxmlformats.org/officeDocument/2006/relationships/image" Target="../../clipboard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26" Type="http://schemas.openxmlformats.org/officeDocument/2006/relationships/image" Target="../media/image233.png"/><Relationship Id="rId3" Type="http://schemas.openxmlformats.org/officeDocument/2006/relationships/image" Target="../media/image210.png"/><Relationship Id="rId21" Type="http://schemas.openxmlformats.org/officeDocument/2006/relationships/image" Target="../media/image228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5" Type="http://schemas.openxmlformats.org/officeDocument/2006/relationships/image" Target="../media/image232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223.png"/><Relationship Id="rId20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24" Type="http://schemas.openxmlformats.org/officeDocument/2006/relationships/image" Target="../media/image231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23" Type="http://schemas.openxmlformats.org/officeDocument/2006/relationships/image" Target="../media/image230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Relationship Id="rId22" Type="http://schemas.openxmlformats.org/officeDocument/2006/relationships/image" Target="../media/image229.png"/><Relationship Id="rId27" Type="http://schemas.openxmlformats.org/officeDocument/2006/relationships/image" Target="../media/image23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10" Type="http://schemas.openxmlformats.org/officeDocument/2006/relationships/image" Target="../media/image242.png"/><Relationship Id="rId19" Type="http://schemas.openxmlformats.org/officeDocument/2006/relationships/image" Target="../media/image251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10" Type="http://schemas.openxmlformats.org/officeDocument/2006/relationships/image" Target="../media/image334.png"/><Relationship Id="rId4" Type="http://schemas.openxmlformats.org/officeDocument/2006/relationships/image" Target="../media/image328.png"/><Relationship Id="rId9" Type="http://schemas.openxmlformats.org/officeDocument/2006/relationships/image" Target="../media/image33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10" Type="http://schemas.openxmlformats.org/officeDocument/2006/relationships/image" Target="../media/image342.png"/><Relationship Id="rId4" Type="http://schemas.openxmlformats.org/officeDocument/2006/relationships/image" Target="../media/image336.png"/><Relationship Id="rId9" Type="http://schemas.openxmlformats.org/officeDocument/2006/relationships/image" Target="../media/image34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13" Type="http://schemas.openxmlformats.org/officeDocument/2006/relationships/image" Target="../media/image443.png"/><Relationship Id="rId3" Type="http://schemas.openxmlformats.org/officeDocument/2006/relationships/image" Target="../media/image433.png"/><Relationship Id="rId7" Type="http://schemas.openxmlformats.org/officeDocument/2006/relationships/image" Target="../media/image437.png"/><Relationship Id="rId12" Type="http://schemas.openxmlformats.org/officeDocument/2006/relationships/image" Target="../media/image4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6.png"/><Relationship Id="rId11" Type="http://schemas.openxmlformats.org/officeDocument/2006/relationships/image" Target="../media/image441.png"/><Relationship Id="rId5" Type="http://schemas.openxmlformats.org/officeDocument/2006/relationships/image" Target="../media/image435.png"/><Relationship Id="rId10" Type="http://schemas.openxmlformats.org/officeDocument/2006/relationships/image" Target="../media/image440.png"/><Relationship Id="rId4" Type="http://schemas.openxmlformats.org/officeDocument/2006/relationships/image" Target="../media/image434.png"/><Relationship Id="rId9" Type="http://schemas.openxmlformats.org/officeDocument/2006/relationships/image" Target="../media/image439.png"/><Relationship Id="rId14" Type="http://schemas.openxmlformats.org/officeDocument/2006/relationships/image" Target="../media/image4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../clipboard/media/image2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456.png"/><Relationship Id="rId18" Type="http://schemas.openxmlformats.org/officeDocument/2006/relationships/image" Target="../media/image461.png"/><Relationship Id="rId3" Type="http://schemas.openxmlformats.org/officeDocument/2006/relationships/image" Target="../media/image446.png"/><Relationship Id="rId21" Type="http://schemas.openxmlformats.org/officeDocument/2006/relationships/image" Target="../media/image464.png"/><Relationship Id="rId7" Type="http://schemas.openxmlformats.org/officeDocument/2006/relationships/image" Target="../media/image450.png"/><Relationship Id="rId12" Type="http://schemas.openxmlformats.org/officeDocument/2006/relationships/image" Target="../media/image455.png"/><Relationship Id="rId17" Type="http://schemas.openxmlformats.org/officeDocument/2006/relationships/image" Target="../media/image460.png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459.png"/><Relationship Id="rId20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5" Type="http://schemas.openxmlformats.org/officeDocument/2006/relationships/image" Target="../media/image448.png"/><Relationship Id="rId15" Type="http://schemas.openxmlformats.org/officeDocument/2006/relationships/image" Target="../media/image458.png"/><Relationship Id="rId23" Type="http://schemas.openxmlformats.org/officeDocument/2006/relationships/image" Target="../media/image466.png"/><Relationship Id="rId10" Type="http://schemas.openxmlformats.org/officeDocument/2006/relationships/image" Target="../media/image453.png"/><Relationship Id="rId19" Type="http://schemas.openxmlformats.org/officeDocument/2006/relationships/image" Target="../media/image462.png"/><Relationship Id="rId4" Type="http://schemas.openxmlformats.org/officeDocument/2006/relationships/image" Target="../media/image447.png"/><Relationship Id="rId9" Type="http://schemas.openxmlformats.org/officeDocument/2006/relationships/image" Target="../media/image452.png"/><Relationship Id="rId14" Type="http://schemas.openxmlformats.org/officeDocument/2006/relationships/image" Target="../media/image457.png"/><Relationship Id="rId22" Type="http://schemas.openxmlformats.org/officeDocument/2006/relationships/image" Target="../media/image46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13" Type="http://schemas.openxmlformats.org/officeDocument/2006/relationships/image" Target="../media/image490.png"/><Relationship Id="rId18" Type="http://schemas.openxmlformats.org/officeDocument/2006/relationships/image" Target="../media/image495.png"/><Relationship Id="rId3" Type="http://schemas.openxmlformats.org/officeDocument/2006/relationships/image" Target="../media/image480.png"/><Relationship Id="rId7" Type="http://schemas.openxmlformats.org/officeDocument/2006/relationships/image" Target="../media/image484.png"/><Relationship Id="rId12" Type="http://schemas.openxmlformats.org/officeDocument/2006/relationships/image" Target="../media/image489.png"/><Relationship Id="rId17" Type="http://schemas.openxmlformats.org/officeDocument/2006/relationships/image" Target="../media/image494.png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493.png"/><Relationship Id="rId20" Type="http://schemas.openxmlformats.org/officeDocument/2006/relationships/image" Target="../media/image4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3.png"/><Relationship Id="rId11" Type="http://schemas.openxmlformats.org/officeDocument/2006/relationships/image" Target="../media/image4.png"/><Relationship Id="rId5" Type="http://schemas.openxmlformats.org/officeDocument/2006/relationships/image" Target="../media/image482.png"/><Relationship Id="rId15" Type="http://schemas.openxmlformats.org/officeDocument/2006/relationships/image" Target="../media/image492.png"/><Relationship Id="rId10" Type="http://schemas.openxmlformats.org/officeDocument/2006/relationships/image" Target="../media/image3.png"/><Relationship Id="rId19" Type="http://schemas.openxmlformats.org/officeDocument/2006/relationships/image" Target="../media/image496.png"/><Relationship Id="rId4" Type="http://schemas.openxmlformats.org/officeDocument/2006/relationships/image" Target="../media/image481.png"/><Relationship Id="rId9" Type="http://schemas.openxmlformats.org/officeDocument/2006/relationships/image" Target="../media/image486.png"/><Relationship Id="rId14" Type="http://schemas.openxmlformats.org/officeDocument/2006/relationships/image" Target="../media/image49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498.png"/><Relationship Id="rId7" Type="http://schemas.openxmlformats.org/officeDocument/2006/relationships/image" Target="../media/image50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.png"/><Relationship Id="rId5" Type="http://schemas.openxmlformats.org/officeDocument/2006/relationships/image" Target="../media/image500.png"/><Relationship Id="rId10" Type="http://schemas.openxmlformats.org/officeDocument/2006/relationships/image" Target="../media/image505.png"/><Relationship Id="rId4" Type="http://schemas.openxmlformats.org/officeDocument/2006/relationships/image" Target="../media/image499.png"/><Relationship Id="rId9" Type="http://schemas.openxmlformats.org/officeDocument/2006/relationships/image" Target="../media/image50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13" Type="http://schemas.openxmlformats.org/officeDocument/2006/relationships/image" Target="../media/image516.png"/><Relationship Id="rId18" Type="http://schemas.openxmlformats.org/officeDocument/2006/relationships/image" Target="../media/image521.png"/><Relationship Id="rId26" Type="http://schemas.openxmlformats.org/officeDocument/2006/relationships/image" Target="../media/image7.png"/><Relationship Id="rId3" Type="http://schemas.openxmlformats.org/officeDocument/2006/relationships/image" Target="../media/image506.png"/><Relationship Id="rId21" Type="http://schemas.openxmlformats.org/officeDocument/2006/relationships/image" Target="../media/image524.png"/><Relationship Id="rId7" Type="http://schemas.openxmlformats.org/officeDocument/2006/relationships/image" Target="../media/image510.png"/><Relationship Id="rId12" Type="http://schemas.openxmlformats.org/officeDocument/2006/relationships/image" Target="../media/image515.png"/><Relationship Id="rId17" Type="http://schemas.openxmlformats.org/officeDocument/2006/relationships/image" Target="../media/image520.png"/><Relationship Id="rId25" Type="http://schemas.openxmlformats.org/officeDocument/2006/relationships/image" Target="../media/image528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519.png"/><Relationship Id="rId20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9.png"/><Relationship Id="rId11" Type="http://schemas.openxmlformats.org/officeDocument/2006/relationships/image" Target="../media/image514.png"/><Relationship Id="rId24" Type="http://schemas.openxmlformats.org/officeDocument/2006/relationships/image" Target="../media/image527.png"/><Relationship Id="rId5" Type="http://schemas.openxmlformats.org/officeDocument/2006/relationships/image" Target="../media/image508.png"/><Relationship Id="rId15" Type="http://schemas.openxmlformats.org/officeDocument/2006/relationships/image" Target="../media/image518.png"/><Relationship Id="rId23" Type="http://schemas.openxmlformats.org/officeDocument/2006/relationships/image" Target="../media/image6.png"/><Relationship Id="rId28" Type="http://schemas.openxmlformats.org/officeDocument/2006/relationships/image" Target="../media/image531.png"/><Relationship Id="rId10" Type="http://schemas.openxmlformats.org/officeDocument/2006/relationships/image" Target="../media/image513.png"/><Relationship Id="rId19" Type="http://schemas.openxmlformats.org/officeDocument/2006/relationships/image" Target="../media/image522.png"/><Relationship Id="rId4" Type="http://schemas.openxmlformats.org/officeDocument/2006/relationships/image" Target="../media/image507.png"/><Relationship Id="rId9" Type="http://schemas.openxmlformats.org/officeDocument/2006/relationships/image" Target="../media/image512.png"/><Relationship Id="rId14" Type="http://schemas.openxmlformats.org/officeDocument/2006/relationships/image" Target="../media/image517.png"/><Relationship Id="rId22" Type="http://schemas.openxmlformats.org/officeDocument/2006/relationships/image" Target="../media/image5.png"/><Relationship Id="rId27" Type="http://schemas.openxmlformats.org/officeDocument/2006/relationships/image" Target="../media/image53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3" Type="http://schemas.openxmlformats.org/officeDocument/2006/relationships/image" Target="../media/image570.png"/><Relationship Id="rId7" Type="http://schemas.openxmlformats.org/officeDocument/2006/relationships/image" Target="../media/image57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3.png"/><Relationship Id="rId5" Type="http://schemas.openxmlformats.org/officeDocument/2006/relationships/image" Target="../media/image572.png"/><Relationship Id="rId4" Type="http://schemas.openxmlformats.org/officeDocument/2006/relationships/image" Target="../media/image571.png"/><Relationship Id="rId9" Type="http://schemas.openxmlformats.org/officeDocument/2006/relationships/image" Target="../media/image57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2.png"/><Relationship Id="rId3" Type="http://schemas.openxmlformats.org/officeDocument/2006/relationships/image" Target="../media/image577.png"/><Relationship Id="rId7" Type="http://schemas.openxmlformats.org/officeDocument/2006/relationships/image" Target="../media/image58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9.png"/><Relationship Id="rId10" Type="http://schemas.openxmlformats.org/officeDocument/2006/relationships/image" Target="../media/image584.png"/><Relationship Id="rId4" Type="http://schemas.openxmlformats.org/officeDocument/2006/relationships/image" Target="../media/image578.png"/><Relationship Id="rId9" Type="http://schemas.openxmlformats.org/officeDocument/2006/relationships/image" Target="../media/image58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13" Type="http://schemas.openxmlformats.org/officeDocument/2006/relationships/image" Target="../media/image595.png"/><Relationship Id="rId3" Type="http://schemas.openxmlformats.org/officeDocument/2006/relationships/image" Target="../media/image585.png"/><Relationship Id="rId7" Type="http://schemas.openxmlformats.org/officeDocument/2006/relationships/image" Target="../media/image589.png"/><Relationship Id="rId12" Type="http://schemas.openxmlformats.org/officeDocument/2006/relationships/image" Target="../media/image59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8.png"/><Relationship Id="rId11" Type="http://schemas.openxmlformats.org/officeDocument/2006/relationships/image" Target="../media/image593.png"/><Relationship Id="rId5" Type="http://schemas.openxmlformats.org/officeDocument/2006/relationships/image" Target="../media/image587.png"/><Relationship Id="rId10" Type="http://schemas.openxmlformats.org/officeDocument/2006/relationships/image" Target="../media/image592.png"/><Relationship Id="rId4" Type="http://schemas.openxmlformats.org/officeDocument/2006/relationships/image" Target="../media/image586.png"/><Relationship Id="rId9" Type="http://schemas.openxmlformats.org/officeDocument/2006/relationships/image" Target="../media/image59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4.png"/><Relationship Id="rId3" Type="http://schemas.openxmlformats.org/officeDocument/2006/relationships/image" Target="../media/image599.png"/><Relationship Id="rId7" Type="http://schemas.openxmlformats.org/officeDocument/2006/relationships/image" Target="../media/image60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2.png"/><Relationship Id="rId5" Type="http://schemas.openxmlformats.org/officeDocument/2006/relationships/image" Target="../media/image601.png"/><Relationship Id="rId10" Type="http://schemas.openxmlformats.org/officeDocument/2006/relationships/image" Target="../media/image606.png"/><Relationship Id="rId4" Type="http://schemas.openxmlformats.org/officeDocument/2006/relationships/image" Target="../media/image600.png"/><Relationship Id="rId9" Type="http://schemas.openxmlformats.org/officeDocument/2006/relationships/image" Target="../media/image60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png"/><Relationship Id="rId3" Type="http://schemas.openxmlformats.org/officeDocument/2006/relationships/image" Target="../media/image607.png"/><Relationship Id="rId7" Type="http://schemas.openxmlformats.org/officeDocument/2006/relationships/image" Target="../media/image61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609.png"/><Relationship Id="rId4" Type="http://schemas.openxmlformats.org/officeDocument/2006/relationships/image" Target="../media/image60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9.png"/><Relationship Id="rId3" Type="http://schemas.openxmlformats.org/officeDocument/2006/relationships/image" Target="../media/image624.png"/><Relationship Id="rId7" Type="http://schemas.openxmlformats.org/officeDocument/2006/relationships/image" Target="../media/image6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7.png"/><Relationship Id="rId5" Type="http://schemas.openxmlformats.org/officeDocument/2006/relationships/image" Target="../media/image626.png"/><Relationship Id="rId4" Type="http://schemas.openxmlformats.org/officeDocument/2006/relationships/image" Target="../media/image625.png"/><Relationship Id="rId9" Type="http://schemas.openxmlformats.org/officeDocument/2006/relationships/image" Target="../media/image63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4.png"/><Relationship Id="rId13" Type="http://schemas.openxmlformats.org/officeDocument/2006/relationships/image" Target="../media/image639.png"/><Relationship Id="rId3" Type="http://schemas.openxmlformats.org/officeDocument/2006/relationships/image" Target="../media/image1.png"/><Relationship Id="rId7" Type="http://schemas.openxmlformats.org/officeDocument/2006/relationships/image" Target="../media/image633.png"/><Relationship Id="rId12" Type="http://schemas.openxmlformats.org/officeDocument/2006/relationships/image" Target="../media/image63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2.png"/><Relationship Id="rId11" Type="http://schemas.openxmlformats.org/officeDocument/2006/relationships/image" Target="../media/image637.png"/><Relationship Id="rId5" Type="http://schemas.openxmlformats.org/officeDocument/2006/relationships/image" Target="../media/image631.png"/><Relationship Id="rId10" Type="http://schemas.openxmlformats.org/officeDocument/2006/relationships/image" Target="../media/image636.png"/><Relationship Id="rId4" Type="http://schemas.openxmlformats.org/officeDocument/2006/relationships/image" Target="../media/image2.png"/><Relationship Id="rId9" Type="http://schemas.openxmlformats.org/officeDocument/2006/relationships/image" Target="../media/image63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7.png"/><Relationship Id="rId13" Type="http://schemas.openxmlformats.org/officeDocument/2006/relationships/image" Target="../media/image651.png"/><Relationship Id="rId3" Type="http://schemas.openxmlformats.org/officeDocument/2006/relationships/image" Target="../media/image652.png"/><Relationship Id="rId7" Type="http://schemas.openxmlformats.org/officeDocument/2006/relationships/image" Target="../media/image656.png"/><Relationship Id="rId12" Type="http://schemas.openxmlformats.org/officeDocument/2006/relationships/image" Target="../media/image65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5.png"/><Relationship Id="rId11" Type="http://schemas.openxmlformats.org/officeDocument/2006/relationships/image" Target="../media/image658.png"/><Relationship Id="rId5" Type="http://schemas.openxmlformats.org/officeDocument/2006/relationships/image" Target="../media/image654.png"/><Relationship Id="rId10" Type="http://schemas.openxmlformats.org/officeDocument/2006/relationships/image" Target="../media/image648.png"/><Relationship Id="rId4" Type="http://schemas.openxmlformats.org/officeDocument/2006/relationships/image" Target="../media/image653.png"/><Relationship Id="rId9" Type="http://schemas.openxmlformats.org/officeDocument/2006/relationships/image" Target="../media/image647.png"/><Relationship Id="rId14" Type="http://schemas.openxmlformats.org/officeDocument/2006/relationships/image" Target="../media/image65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684.png"/><Relationship Id="rId3" Type="http://schemas.openxmlformats.org/officeDocument/2006/relationships/image" Target="../media/image675.png"/><Relationship Id="rId7" Type="http://schemas.openxmlformats.org/officeDocument/2006/relationships/image" Target="../media/image679.png"/><Relationship Id="rId12" Type="http://schemas.openxmlformats.org/officeDocument/2006/relationships/image" Target="../media/image683.png"/><Relationship Id="rId17" Type="http://schemas.openxmlformats.org/officeDocument/2006/relationships/image" Target="../media/image688.png"/><Relationship Id="rId2" Type="http://schemas.openxmlformats.org/officeDocument/2006/relationships/notesSlide" Target="../notesSlides/notesSlide90.xml"/><Relationship Id="rId16" Type="http://schemas.openxmlformats.org/officeDocument/2006/relationships/image" Target="../media/image6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8.png"/><Relationship Id="rId11" Type="http://schemas.openxmlformats.org/officeDocument/2006/relationships/image" Target="../media/image331.png"/><Relationship Id="rId5" Type="http://schemas.openxmlformats.org/officeDocument/2006/relationships/image" Target="../media/image677.png"/><Relationship Id="rId15" Type="http://schemas.openxmlformats.org/officeDocument/2006/relationships/image" Target="../media/image686.png"/><Relationship Id="rId10" Type="http://schemas.openxmlformats.org/officeDocument/2006/relationships/image" Target="../media/image682.png"/><Relationship Id="rId4" Type="http://schemas.openxmlformats.org/officeDocument/2006/relationships/image" Target="../media/image676.png"/><Relationship Id="rId9" Type="http://schemas.openxmlformats.org/officeDocument/2006/relationships/image" Target="../media/image681.png"/><Relationship Id="rId14" Type="http://schemas.openxmlformats.org/officeDocument/2006/relationships/image" Target="../media/image68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686.png"/><Relationship Id="rId3" Type="http://schemas.openxmlformats.org/officeDocument/2006/relationships/image" Target="../media/image675.png"/><Relationship Id="rId7" Type="http://schemas.openxmlformats.org/officeDocument/2006/relationships/image" Target="../media/image679.png"/><Relationship Id="rId12" Type="http://schemas.openxmlformats.org/officeDocument/2006/relationships/image" Target="../media/image68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8.png"/><Relationship Id="rId11" Type="http://schemas.openxmlformats.org/officeDocument/2006/relationships/image" Target="../media/image331.png"/><Relationship Id="rId5" Type="http://schemas.openxmlformats.org/officeDocument/2006/relationships/image" Target="../media/image677.png"/><Relationship Id="rId10" Type="http://schemas.openxmlformats.org/officeDocument/2006/relationships/image" Target="../media/image682.png"/><Relationship Id="rId4" Type="http://schemas.openxmlformats.org/officeDocument/2006/relationships/image" Target="../media/image676.png"/><Relationship Id="rId9" Type="http://schemas.openxmlformats.org/officeDocument/2006/relationships/image" Target="../media/image681.png"/><Relationship Id="rId14" Type="http://schemas.openxmlformats.org/officeDocument/2006/relationships/image" Target="../media/image68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7.png"/><Relationship Id="rId13" Type="http://schemas.openxmlformats.org/officeDocument/2006/relationships/image" Target="../media/image710.png"/><Relationship Id="rId18" Type="http://schemas.openxmlformats.org/officeDocument/2006/relationships/image" Target="../media/image715.png"/><Relationship Id="rId3" Type="http://schemas.openxmlformats.org/officeDocument/2006/relationships/image" Target="../media/image702.png"/><Relationship Id="rId7" Type="http://schemas.openxmlformats.org/officeDocument/2006/relationships/image" Target="../media/image706.png"/><Relationship Id="rId12" Type="http://schemas.openxmlformats.org/officeDocument/2006/relationships/image" Target="../media/image709.png"/><Relationship Id="rId17" Type="http://schemas.openxmlformats.org/officeDocument/2006/relationships/image" Target="../media/image714.png"/><Relationship Id="rId2" Type="http://schemas.openxmlformats.org/officeDocument/2006/relationships/notesSlide" Target="../notesSlides/notesSlide92.xml"/><Relationship Id="rId16" Type="http://schemas.openxmlformats.org/officeDocument/2006/relationships/image" Target="../media/image7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5.png"/><Relationship Id="rId11" Type="http://schemas.openxmlformats.org/officeDocument/2006/relationships/image" Target="../media/image309.png"/><Relationship Id="rId5" Type="http://schemas.openxmlformats.org/officeDocument/2006/relationships/image" Target="../media/image704.png"/><Relationship Id="rId15" Type="http://schemas.openxmlformats.org/officeDocument/2006/relationships/image" Target="../media/image712.png"/><Relationship Id="rId10" Type="http://schemas.openxmlformats.org/officeDocument/2006/relationships/image" Target="../media/image308.png"/><Relationship Id="rId19" Type="http://schemas.openxmlformats.org/officeDocument/2006/relationships/image" Target="../media/image716.png"/><Relationship Id="rId4" Type="http://schemas.openxmlformats.org/officeDocument/2006/relationships/image" Target="../media/image703.png"/><Relationship Id="rId9" Type="http://schemas.openxmlformats.org/officeDocument/2006/relationships/image" Target="../media/image708.png"/><Relationship Id="rId14" Type="http://schemas.openxmlformats.org/officeDocument/2006/relationships/image" Target="../media/image71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74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9.png"/><Relationship Id="rId5" Type="http://schemas.openxmlformats.org/officeDocument/2006/relationships/image" Target="../media/image738.png"/><Relationship Id="rId4" Type="http://schemas.openxmlformats.org/officeDocument/2006/relationships/image" Target="../media/image737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2.png"/><Relationship Id="rId3" Type="http://schemas.openxmlformats.org/officeDocument/2006/relationships/image" Target="../media/image749.png"/><Relationship Id="rId7" Type="http://schemas.openxmlformats.org/officeDocument/2006/relationships/image" Target="../media/image75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755.png"/><Relationship Id="rId5" Type="http://schemas.openxmlformats.org/officeDocument/2006/relationships/image" Target="../media/image2.png"/><Relationship Id="rId10" Type="http://schemas.openxmlformats.org/officeDocument/2006/relationships/image" Target="../media/image754.png"/><Relationship Id="rId4" Type="http://schemas.openxmlformats.org/officeDocument/2006/relationships/image" Target="../media/image1.png"/><Relationship Id="rId9" Type="http://schemas.openxmlformats.org/officeDocument/2006/relationships/image" Target="../media/image75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75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9.png"/><Relationship Id="rId11" Type="http://schemas.openxmlformats.org/officeDocument/2006/relationships/image" Target="../media/image762.png"/><Relationship Id="rId5" Type="http://schemas.openxmlformats.org/officeDocument/2006/relationships/image" Target="../media/image758.png"/><Relationship Id="rId10" Type="http://schemas.openxmlformats.org/officeDocument/2006/relationships/image" Target="../media/image761.png"/><Relationship Id="rId4" Type="http://schemas.openxmlformats.org/officeDocument/2006/relationships/image" Target="../media/image757.png"/><Relationship Id="rId9" Type="http://schemas.openxmlformats.org/officeDocument/2006/relationships/image" Target="../media/image7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71600"/>
            <a:ext cx="91440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Foundations of Cryptography</a:t>
            </a:r>
            <a:br>
              <a:rPr lang="en-US" dirty="0" smtClean="0"/>
            </a:br>
            <a:r>
              <a:rPr lang="en-US" sz="2000" dirty="0" smtClean="0"/>
              <a:t>review</a:t>
            </a:r>
            <a:endParaRPr lang="en-US" sz="105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10000"/>
            <a:ext cx="9144000" cy="1295400"/>
          </a:xfrm>
        </p:spPr>
        <p:txBody>
          <a:bodyPr>
            <a:noAutofit/>
          </a:bodyPr>
          <a:lstStyle/>
          <a:p>
            <a:r>
              <a:rPr lang="en-US" sz="2400" dirty="0" err="1" smtClean="0">
                <a:solidFill>
                  <a:schemeClr val="tx1"/>
                </a:solidFill>
              </a:rPr>
              <a:t>LiangFeng</a:t>
            </a:r>
            <a:r>
              <a:rPr lang="en-US" sz="2400" dirty="0" smtClean="0">
                <a:solidFill>
                  <a:schemeClr val="tx1"/>
                </a:solidFill>
              </a:rPr>
              <a:t> Zhang </a:t>
            </a:r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zhanglf@shanghaitech.edu.cn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SIST, ShanghaiTech, 2019F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15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Perfect Secrecy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0" y="1676400"/>
                <a:ext cx="9144000" cy="3933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DEFINITION: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𝐆𝐞𝐧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𝐄𝐧𝐜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𝐃𝐞𝐜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sz="2400" dirty="0" smtClean="0"/>
                  <a:t> is </a:t>
                </a:r>
                <a:r>
                  <a:rPr lang="en-US" sz="2400" b="1" dirty="0" smtClean="0"/>
                  <a:t>perfectly secret</a:t>
                </a:r>
                <a:r>
                  <a:rPr lang="en-US" sz="2400" dirty="0" smtClean="0"/>
                  <a:t> if f</a:t>
                </a:r>
                <a:r>
                  <a:rPr lang="en-US" sz="2400" b="0" dirty="0" smtClean="0"/>
                  <a:t>or any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</a:t>
                </a:r>
                <a:r>
                  <a:rPr lang="en-US" sz="2400" b="0" dirty="0" smtClean="0"/>
                  <a:t>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 smtClean="0"/>
                  <a:t>,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 and any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 smtClean="0"/>
              </a:p>
              <a:p>
                <a:pPr lvl="1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This kind of security requires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are independent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For simplicity, we always assume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func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Threat Model: </a:t>
                </a:r>
                <a:r>
                  <a:rPr lang="en-US" sz="2400" dirty="0" smtClean="0"/>
                  <a:t>(1) The adversary has </a:t>
                </a:r>
                <a:r>
                  <a:rPr lang="en-US" sz="2400" dirty="0"/>
                  <a:t>unlimited computational </a:t>
                </a:r>
                <a:r>
                  <a:rPr lang="en-US" sz="2400" dirty="0" smtClean="0"/>
                  <a:t>power;    </a:t>
                </a:r>
                <a:endParaRPr lang="en-US" sz="2400" dirty="0"/>
              </a:p>
              <a:p>
                <a:pPr lvl="1">
                  <a:lnSpc>
                    <a:spcPct val="120000"/>
                  </a:lnSpc>
                </a:pPr>
                <a:r>
                  <a:rPr lang="en-US" sz="2400" dirty="0" smtClean="0"/>
                  <a:t>(2) The adversary observes </a:t>
                </a:r>
                <a:r>
                  <a:rPr lang="en-US" sz="2400" dirty="0"/>
                  <a:t>only one ciphertext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>
                    <a:solidFill>
                      <a:schemeClr val="tx1"/>
                    </a:solidFill>
                  </a:rPr>
                  <a:t>Security Guarantee: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The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adversary learns no additional information 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0" lvl="1">
                  <a:lnSpc>
                    <a:spcPct val="12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     about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, i.e.,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</a:rPr>
                  <a:t>.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6400"/>
                <a:ext cx="9144000" cy="3933384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55" b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38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Comparisons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371600"/>
                <a:ext cx="9143999" cy="4745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CA" sz="2400" b="1" dirty="0" smtClean="0"/>
                  <a:t>The Security from Using Digital Signature: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CA" sz="2000" b="1" dirty="0"/>
                  <a:t>d</a:t>
                </a:r>
                <a:r>
                  <a:rPr lang="en-CA" sz="2000" b="1" dirty="0" smtClean="0"/>
                  <a:t>ata integrity</a:t>
                </a:r>
                <a:r>
                  <a:rPr lang="en-CA" sz="2000" dirty="0" smtClean="0"/>
                  <a:t>: unauthorized modification of </a:t>
                </a:r>
                <a14:m>
                  <m:oMath xmlns:m="http://schemas.openxmlformats.org/officeDocument/2006/math">
                    <m:r>
                      <a:rPr lang="en-CA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CA" sz="2000" dirty="0" smtClean="0"/>
                  <a:t> can be detected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CA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without</a:t>
                </a:r>
                <a14:m>
                  <m:oMath xmlns:m="http://schemas.openxmlformats.org/officeDocument/2006/math">
                    <m:r>
                      <a:rPr lang="en-CA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, it is hard to come up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CA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and its signature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CA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CA" sz="2000" b="1" dirty="0"/>
                  <a:t>a</a:t>
                </a:r>
                <a:r>
                  <a:rPr lang="en-CA" sz="2000" b="1" dirty="0" smtClean="0"/>
                  <a:t>uthenticity</a:t>
                </a:r>
                <a:r>
                  <a:rPr lang="en-CA" sz="2000" dirty="0" smtClean="0"/>
                  <a:t>: any user of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sz="2000" dirty="0" smtClean="0"/>
                  <a:t> can verify if he is talking with the user of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dirty="0" smtClean="0"/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CA" sz="2000" dirty="0">
                    <a:solidFill>
                      <a:schemeClr val="accent1">
                        <a:lumMod val="50000"/>
                      </a:schemeClr>
                    </a:solidFill>
                  </a:rPr>
                  <a:t>without</a:t>
                </a:r>
                <a14:m>
                  <m:oMath xmlns:m="http://schemas.openxmlformats.org/officeDocument/2006/math">
                    <m:r>
                      <a:rPr lang="en-CA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sz="2000" dirty="0">
                    <a:solidFill>
                      <a:schemeClr val="accent1">
                        <a:lumMod val="50000"/>
                      </a:schemeClr>
                    </a:solidFill>
                  </a:rPr>
                  <a:t>, it is hard to come up </a:t>
                </a:r>
                <a:r>
                  <a:rPr lang="en-CA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with any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CA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and </a:t>
                </a:r>
                <a:r>
                  <a:rPr lang="en-CA" sz="2000" dirty="0">
                    <a:solidFill>
                      <a:schemeClr val="accent1">
                        <a:lumMod val="50000"/>
                      </a:schemeClr>
                    </a:solidFill>
                  </a:rPr>
                  <a:t>its </a:t>
                </a:r>
                <a:r>
                  <a:rPr lang="en-CA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signature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CA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CA" sz="2400" b="1" dirty="0" smtClean="0"/>
                  <a:t>Advantages </a:t>
                </a:r>
                <a:r>
                  <a:rPr lang="en-CA" sz="2400" b="1" dirty="0"/>
                  <a:t>of Using </a:t>
                </a:r>
                <a:r>
                  <a:rPr lang="en-CA" sz="2400" b="1" dirty="0" smtClean="0"/>
                  <a:t>Digital Signature:</a:t>
                </a:r>
                <a:endParaRPr lang="en-CA" sz="2400" b="1" dirty="0"/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CA" altLang="zh-CN" sz="2000" b="1" dirty="0"/>
                  <a:t>non-repudiation</a:t>
                </a:r>
                <a:r>
                  <a:rPr lang="en-CA" altLang="zh-CN" sz="2000" dirty="0"/>
                  <a:t>:  </a:t>
                </a:r>
                <a:r>
                  <a:rPr lang="en-US" altLang="zh-CN" sz="2000" dirty="0"/>
                  <a:t>the sender of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cannot deny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altLang="zh-CN" sz="2000" b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𝐕𝐫𝐟𝐲</m:t>
                    </m:r>
                    <m:d>
                      <m:dPr>
                        <m:ctrlPr>
                          <a:rPr lang="en-CA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CA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𝑝𝑘</m:t>
                        </m:r>
                        <m:r>
                          <a:rPr lang="en-CA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, (</m:t>
                        </m:r>
                        <m:r>
                          <a:rPr lang="en-CA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en-CA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CA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𝜎</m:t>
                        </m:r>
                        <m:r>
                          <a:rPr lang="en-CA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en-CA" altLang="zh-CN" sz="2000" dirty="0">
                    <a:solidFill>
                      <a:schemeClr val="accent1">
                        <a:lumMod val="50000"/>
                      </a:schemeClr>
                    </a:solidFill>
                  </a:rPr>
                  <a:t> means that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CA" altLang="zh-CN" sz="2000" dirty="0">
                    <a:solidFill>
                      <a:schemeClr val="accent1">
                        <a:lumMod val="50000"/>
                      </a:schemeClr>
                    </a:solidFill>
                  </a:rPr>
                  <a:t> has been signed by the holder of </a:t>
                </a:r>
                <a14:m>
                  <m:oMath xmlns:m="http://schemas.openxmlformats.org/officeDocument/2006/math">
                    <m:r>
                      <a:rPr lang="en-CA" altLang="zh-CN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𝑠𝑘</m:t>
                    </m:r>
                  </m:oMath>
                </a14:m>
                <a:endParaRPr lang="en-CA" altLang="zh-CN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CA" sz="2000" b="1" dirty="0" smtClean="0"/>
                  <a:t>key </a:t>
                </a:r>
                <a:r>
                  <a:rPr lang="en-CA" sz="2000" b="1" dirty="0"/>
                  <a:t>distribution: </a:t>
                </a:r>
                <a:r>
                  <a:rPr lang="en-CA" sz="2000" dirty="0"/>
                  <a:t>no physical meeting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CA" sz="2000" b="1" dirty="0"/>
                  <a:t>key storage</a:t>
                </a:r>
                <a:r>
                  <a:rPr lang="en-CA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000" dirty="0"/>
                  <a:t> for </a:t>
                </a:r>
                <a14:m>
                  <m:oMath xmlns:m="http://schemas.openxmlformats.org/officeDocument/2006/math">
                    <m:r>
                      <a:rPr lang="en-CA" sz="20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CA" sz="2000" dirty="0"/>
                  <a:t> </a:t>
                </a:r>
                <a:r>
                  <a:rPr lang="en-CA" sz="2000" dirty="0" smtClean="0"/>
                  <a:t>people</a:t>
                </a:r>
                <a:endParaRPr lang="en-CA" sz="2400" b="1" dirty="0" smtClean="0"/>
              </a:p>
              <a:p>
                <a:pPr>
                  <a:lnSpc>
                    <a:spcPct val="120000"/>
                  </a:lnSpc>
                </a:pPr>
                <a:r>
                  <a:rPr lang="en-CA" sz="2400" b="1" dirty="0" smtClean="0"/>
                  <a:t>Disadvantages of Using Digital Signature: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CA" sz="2000" dirty="0" smtClean="0"/>
                  <a:t>2 </a:t>
                </a:r>
                <a:r>
                  <a:rPr lang="en-CA" sz="2000" dirty="0"/>
                  <a:t>or 3 orders of magnitude slower than </a:t>
                </a:r>
                <a:r>
                  <a:rPr lang="en-CA" sz="2000" dirty="0" smtClean="0"/>
                  <a:t>MACs</a:t>
                </a:r>
                <a:endParaRPr lang="en-CA" sz="2400" b="1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1600"/>
                <a:ext cx="9143999" cy="4745915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28" b="-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8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Plain RSA Signature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1" y="1105926"/>
                <a:ext cx="9144001" cy="5599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CA" sz="2400" b="1" dirty="0" smtClean="0">
                    <a:solidFill>
                      <a:schemeClr val="tx1"/>
                    </a:solidFill>
                  </a:rPr>
                  <a:t>CONSTRUCTION: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1">
                            <a:solidFill>
                              <a:schemeClr val="tx1"/>
                            </a:solidFill>
                            <a:latin typeface="Cambria Math"/>
                          </a:rPr>
                          <m:t>𝐆𝐞𝐧</m:t>
                        </m:r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 </m:t>
                        </m:r>
                        <m:r>
                          <a:rPr lang="en-CA" sz="2400" b="1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𝐒𝐢𝐠𝐧</m:t>
                        </m:r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CA" sz="2400" b="1">
                            <a:solidFill>
                              <a:schemeClr val="tx1"/>
                            </a:solidFill>
                            <a:latin typeface="Cambria Math"/>
                          </a:rPr>
                          <m:t>𝐕𝐫𝐟𝐲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CA" sz="2400" b="1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CA" sz="2400" dirty="0" smtClean="0">
                    <a:solidFill>
                      <a:schemeClr val="tx1"/>
                    </a:solidFill>
                  </a:rPr>
                  <a:t>based on plain RSA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</a:rPr>
                      <m:t>𝑝𝑘</m:t>
                    </m:r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</a:rPr>
                      <m:t>𝑠𝑘</m:t>
                    </m:r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</a:rPr>
                      <m:t>)←</m:t>
                    </m:r>
                    <m:r>
                      <a:rPr lang="en-CA" sz="2000" b="1" i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𝐆𝐞𝐧</m:t>
                    </m:r>
                    <m:d>
                      <m:dPr>
                        <m:ctrlP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CA" sz="20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  <m:sup>
                            <m:r>
                              <a:rPr lang="en-CA" sz="20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CA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0" dirty="0" smtClean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as in the key generation of RSA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2000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𝑝</m:t>
                    </m:r>
                    <m:r>
                      <a:rPr lang="en-CA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𝑘</m:t>
                    </m:r>
                    <m:r>
                      <a:rPr lang="en-CA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=(</m:t>
                    </m:r>
                    <m:r>
                      <a:rPr lang="en-CA" sz="2000" i="1" dirty="0" err="1" smtClean="0">
                        <a:solidFill>
                          <a:srgbClr val="C00000"/>
                        </a:solidFill>
                        <a:latin typeface="Cambria Math"/>
                      </a:rPr>
                      <m:t>𝑁</m:t>
                    </m:r>
                    <m:r>
                      <a:rPr lang="en-CA" sz="2000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r>
                      <a:rPr lang="en-CA" sz="2000" i="1" dirty="0" err="1" smtClean="0">
                        <a:solidFill>
                          <a:srgbClr val="C00000"/>
                        </a:solidFill>
                        <a:latin typeface="Cambria Math"/>
                      </a:rPr>
                      <m:t>𝑒</m:t>
                    </m:r>
                    <m:r>
                      <a:rPr lang="en-CA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en-CA" sz="2000" dirty="0" smtClean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CA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𝑠𝑘</m:t>
                    </m:r>
                    <m:r>
                      <a:rPr lang="en-CA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=(</m:t>
                    </m:r>
                    <m:r>
                      <a:rPr lang="en-CA" sz="2000" i="1" dirty="0" err="1" smtClean="0">
                        <a:solidFill>
                          <a:srgbClr val="C00000"/>
                        </a:solidFill>
                        <a:latin typeface="Cambria Math"/>
                      </a:rPr>
                      <m:t>𝑁</m:t>
                    </m:r>
                    <m:r>
                      <a:rPr lang="en-CA" sz="2000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r>
                      <a:rPr lang="en-CA" sz="2000" i="1" dirty="0" err="1" smtClean="0">
                        <a:solidFill>
                          <a:srgbClr val="C00000"/>
                        </a:solidFill>
                        <a:latin typeface="Cambria Math"/>
                      </a:rPr>
                      <m:t>𝑑</m:t>
                    </m:r>
                    <m:r>
                      <a:rPr lang="en-CA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CA" sz="20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𝜎</m:t>
                    </m:r>
                    <m:r>
                      <a:rPr lang="en-CA" sz="2000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CA" sz="2000" b="1" i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𝐒𝐢𝐠𝐧</m:t>
                    </m:r>
                    <m:d>
                      <m:dPr>
                        <m:ctrlPr>
                          <a:rPr lang="en-CA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𝑠𝑘</m:t>
                        </m:r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, </m:t>
                        </m:r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</m:d>
                  </m:oMath>
                </a14:m>
                <a:r>
                  <a:rPr lang="en-CA" sz="2000" dirty="0" smtClean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sz="2000" b="0" i="1" dirty="0" smtClean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200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𝜎</m:t>
                    </m:r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sSup>
                      <m:sSupPr>
                        <m:ctrlP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p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𝑑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mod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𝑁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endParaRPr lang="en-CA" sz="2000" dirty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{0, 1}</m:t>
                    </m:r>
                    <m:r>
                      <a:rPr lang="en-CA" sz="2000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CA" sz="2000" b="1" i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𝐕𝐫𝐟𝐲</m:t>
                    </m:r>
                    <m:d>
                      <m:dPr>
                        <m:ctrlPr>
                          <a:rPr lang="en-CA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𝑝𝑘</m:t>
                        </m:r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, (</m:t>
                        </m:r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𝜎</m:t>
                        </m:r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endParaRPr lang="en-CA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CA" sz="2000" dirty="0">
                    <a:solidFill>
                      <a:srgbClr val="C00000"/>
                    </a:solidFill>
                  </a:rPr>
                  <a:t>o</a:t>
                </a:r>
                <a:r>
                  <a:rPr lang="en-CA" sz="2000" dirty="0" smtClean="0">
                    <a:solidFill>
                      <a:srgbClr val="C00000"/>
                    </a:solidFill>
                  </a:rPr>
                  <a:t>utput 1 if and only if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CA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altLang="zh-CN" sz="20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CA" altLang="zh-CN" sz="20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𝑒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2000" dirty="0" smtClean="0">
                  <a:solidFill>
                    <a:srgbClr val="C0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CA" sz="2400" b="1" dirty="0" smtClean="0">
                    <a:solidFill>
                      <a:schemeClr val="tx1"/>
                    </a:solidFill>
                  </a:rPr>
                  <a:t>Correctness: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𝑒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CA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CA" sz="24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𝑒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𝑚</m:t>
                        </m:r>
                      </m:e>
                      <m:sup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𝑑𝑒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𝑚</m:t>
                        </m:r>
                      </m:e>
                      <m:sup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CA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𝑚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240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CA" sz="2400" b="1" dirty="0" smtClean="0"/>
                  <a:t>Security</a:t>
                </a:r>
                <a:r>
                  <a:rPr lang="en-CA" sz="2400" dirty="0" smtClean="0"/>
                  <a:t>: plain RSA signature is not EUF-CMA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CA" sz="2000" b="1" dirty="0" smtClean="0">
                    <a:solidFill>
                      <a:schemeClr val="tx1"/>
                    </a:solidFill>
                  </a:rPr>
                  <a:t>No query attack</a:t>
                </a:r>
                <a:r>
                  <a:rPr lang="en-CA" sz="2000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CA" altLang="zh-CN" sz="2000" dirty="0" smtClean="0">
                    <a:solidFill>
                      <a:srgbClr val="C00000"/>
                    </a:solidFill>
                  </a:rPr>
                  <a:t>Input:  </a:t>
                </a:r>
                <a14:m>
                  <m:oMath xmlns:m="http://schemas.openxmlformats.org/officeDocument/2006/math">
                    <m:r>
                      <a:rPr lang="en-CA" altLang="zh-CN" sz="2000" i="1">
                        <a:solidFill>
                          <a:srgbClr val="C00000"/>
                        </a:solidFill>
                        <a:latin typeface="Cambria Math"/>
                      </a:rPr>
                      <m:t>𝑝𝑘</m:t>
                    </m:r>
                    <m:r>
                      <a:rPr lang="en-CA" altLang="zh-CN" sz="2000" i="1">
                        <a:solidFill>
                          <a:srgbClr val="C00000"/>
                        </a:solidFill>
                        <a:latin typeface="Cambria Math"/>
                      </a:rPr>
                      <m:t>=(</m:t>
                    </m:r>
                    <m:r>
                      <a:rPr lang="en-CA" altLang="zh-CN" sz="2000" i="1">
                        <a:solidFill>
                          <a:srgbClr val="C00000"/>
                        </a:solidFill>
                        <a:latin typeface="Cambria Math"/>
                      </a:rPr>
                      <m:t>𝑁</m:t>
                    </m:r>
                    <m:r>
                      <a:rPr lang="en-CA" altLang="zh-CN" sz="200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r>
                      <a:rPr lang="en-CA" altLang="zh-CN" sz="2000" i="1">
                        <a:solidFill>
                          <a:srgbClr val="C00000"/>
                        </a:solidFill>
                        <a:latin typeface="Cambria Math"/>
                      </a:rPr>
                      <m:t>𝑒</m:t>
                    </m:r>
                    <m:r>
                      <a:rPr lang="en-CA" altLang="zh-CN" sz="2000" i="1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CA" altLang="zh-CN" sz="2000" dirty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CA" altLang="zh-CN" sz="2000" dirty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CA" altLang="zh-CN" sz="2000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𝜎</m:t>
                    </m:r>
                    <m:r>
                      <a:rPr lang="en-CA" altLang="zh-CN" sz="2000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← </m:t>
                    </m:r>
                    <m:sSubSup>
                      <m:sSubSupPr>
                        <m:ctrlP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ℤ</m:t>
                        </m:r>
                      </m:e>
                      <m:sub>
                        <m:r>
                          <a:rPr lang="en-CA" altLang="zh-CN" sz="20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CA" altLang="zh-CN" sz="2000" dirty="0">
                    <a:solidFill>
                      <a:srgbClr val="C00000"/>
                    </a:solidFill>
                  </a:rPr>
                  <a:t>. Compute </a:t>
                </a:r>
                <a14:m>
                  <m:oMath xmlns:m="http://schemas.openxmlformats.org/officeDocument/2006/math">
                    <m:r>
                      <a:rPr lang="en-CA" altLang="zh-CN" sz="2000" i="1">
                        <a:solidFill>
                          <a:srgbClr val="C00000"/>
                        </a:solidFill>
                        <a:latin typeface="Cambria Math"/>
                      </a:rPr>
                      <m:t>𝑚</m:t>
                    </m:r>
                    <m:r>
                      <a:rPr lang="en-CA" altLang="zh-CN" sz="2000" i="1">
                        <a:solidFill>
                          <a:srgbClr val="C00000"/>
                        </a:solidFill>
                        <a:latin typeface="Cambria Math"/>
                      </a:rPr>
                      <m:t>=(</m:t>
                    </m:r>
                    <m:sSup>
                      <m:sSupPr>
                        <m:ctrlPr>
                          <a:rPr lang="en-CA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altLang="zh-CN" sz="20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CA" altLang="zh-CN" sz="20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𝑒</m:t>
                        </m:r>
                      </m:sup>
                    </m:sSup>
                    <m: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altLang="zh-CN" sz="2000" i="1" dirty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CA" altLang="zh-CN" sz="2000" dirty="0">
                    <a:solidFill>
                      <a:srgbClr val="C00000"/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CA" altLang="zh-CN" sz="2000" i="1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r>
                      <a:rPr lang="en-CA" altLang="zh-CN" sz="2000" i="1">
                        <a:solidFill>
                          <a:srgbClr val="C00000"/>
                        </a:solidFill>
                        <a:latin typeface="Cambria Math"/>
                      </a:rPr>
                      <m:t>𝑚</m:t>
                    </m:r>
                    <m:r>
                      <a:rPr lang="en-CA" altLang="zh-CN" sz="2000" i="1">
                        <a:solidFill>
                          <a:srgbClr val="C00000"/>
                        </a:solidFill>
                        <a:latin typeface="Cambria Math"/>
                      </a:rPr>
                      <m:t>,  </m:t>
                    </m:r>
                    <m:r>
                      <a:rPr lang="en-CA" altLang="zh-CN" sz="2000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𝜎</m:t>
                    </m:r>
                    <m:r>
                      <a:rPr lang="en-CA" altLang="zh-CN" sz="2000" i="1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CA" altLang="zh-CN" sz="2000" dirty="0">
                    <a:solidFill>
                      <a:srgbClr val="C00000"/>
                    </a:solidFill>
                  </a:rPr>
                  <a:t>   </a:t>
                </a:r>
                <a:endParaRPr lang="en-CA" sz="2000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105926"/>
                <a:ext cx="9144001" cy="5599674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09" b="-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94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RSA-FDH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143000"/>
                <a:ext cx="9143999" cy="5212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CA" sz="2400" b="1" dirty="0" smtClean="0">
                    <a:solidFill>
                      <a:schemeClr val="tx1"/>
                    </a:solidFill>
                  </a:rPr>
                  <a:t>CONSTRUCTION: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1">
                            <a:solidFill>
                              <a:schemeClr val="tx1"/>
                            </a:solidFill>
                            <a:latin typeface="Cambria Math"/>
                          </a:rPr>
                          <m:t>𝐆𝐞𝐧</m:t>
                        </m:r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 </m:t>
                        </m:r>
                        <m:r>
                          <a:rPr lang="en-CA" sz="2400" b="1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𝐒𝐢𝐠𝐧</m:t>
                        </m:r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CA" sz="2400" b="1">
                            <a:solidFill>
                              <a:schemeClr val="tx1"/>
                            </a:solidFill>
                            <a:latin typeface="Cambria Math"/>
                          </a:rPr>
                          <m:t>𝐕𝐫𝐟𝐲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CA" sz="2400" b="1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CA" sz="2400" dirty="0" smtClean="0">
                    <a:solidFill>
                      <a:schemeClr val="tx1"/>
                    </a:solidFill>
                  </a:rPr>
                  <a:t>plain RSA sig + FDH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</a:rPr>
                      <m:t>𝑝𝑘</m:t>
                    </m:r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</a:rPr>
                      <m:t>𝑠𝑘</m:t>
                    </m:r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</a:rPr>
                      <m:t>)←</m:t>
                    </m:r>
                    <m:r>
                      <a:rPr lang="en-CA" sz="2000" b="1" i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𝐆𝐞𝐧</m:t>
                    </m:r>
                    <m:d>
                      <m:dPr>
                        <m:ctrlP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CA" sz="20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  <m:sup>
                            <m:r>
                              <a:rPr lang="en-CA" sz="20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CA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as in the key generation of RSA</a:t>
                </a:r>
                <a:endParaRPr lang="en-US" sz="2000" dirty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CA" sz="2000" dirty="0">
                    <a:solidFill>
                      <a:srgbClr val="C00000"/>
                    </a:solidFill>
                  </a:rPr>
                  <a:t>c</a:t>
                </a:r>
                <a:r>
                  <a:rPr lang="en-CA" sz="2000" dirty="0" smtClean="0">
                    <a:solidFill>
                      <a:srgbClr val="C00000"/>
                    </a:solidFill>
                    <a:effectLst/>
                  </a:rPr>
                  <a:t>hoose a function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solidFill>
                          <a:srgbClr val="C00000"/>
                        </a:solidFill>
                        <a:effectLst/>
                        <a:latin typeface="Cambria Math"/>
                      </a:rPr>
                      <m:t>𝐻</m:t>
                    </m:r>
                    <m:r>
                      <a:rPr lang="en-CA" sz="2000" b="0" i="1" smtClean="0">
                        <a:solidFill>
                          <a:srgbClr val="C00000"/>
                        </a:solidFill>
                        <a:effectLst/>
                        <a:latin typeface="Cambria Math"/>
                      </a:rPr>
                      <m:t>: </m:t>
                    </m:r>
                    <m:sSup>
                      <m:sSupPr>
                        <m:ctrlPr>
                          <a:rPr lang="en-CA" sz="20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effectLst/>
                            <a:latin typeface="Cambria Math"/>
                          </a:rPr>
                          <m:t>{0,1}</m:t>
                        </m:r>
                      </m:e>
                      <m:sup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effectLst/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CA" sz="2000" b="0" i="1" smtClean="0">
                        <a:solidFill>
                          <a:srgbClr val="C00000"/>
                        </a:solidFill>
                        <a:effectLst/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effectLst/>
                            <a:latin typeface="Cambria Math"/>
                          </a:rPr>
                          <m:t>ℤ</m:t>
                        </m:r>
                      </m:e>
                      <m:sub>
                        <m:r>
                          <a:rPr lang="en-CA" sz="2000" i="1">
                            <a:solidFill>
                              <a:srgbClr val="C00000"/>
                            </a:solidFill>
                            <a:effectLst/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effectLst/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effectLst/>
                  </a:rPr>
                  <a:t> (modeled as a random oracle)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2000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𝑝</m:t>
                    </m:r>
                    <m:r>
                      <a:rPr lang="en-CA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𝑘</m:t>
                    </m:r>
                    <m:r>
                      <a:rPr lang="en-CA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=(</m:t>
                    </m:r>
                    <m:r>
                      <a:rPr lang="en-CA" sz="2000" i="1" dirty="0" err="1" smtClean="0">
                        <a:solidFill>
                          <a:srgbClr val="C00000"/>
                        </a:solidFill>
                        <a:latin typeface="Cambria Math"/>
                      </a:rPr>
                      <m:t>𝑁</m:t>
                    </m:r>
                    <m:r>
                      <a:rPr lang="en-CA" sz="2000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r>
                      <a:rPr lang="en-CA" sz="2000" i="1" dirty="0" err="1" smtClean="0">
                        <a:solidFill>
                          <a:srgbClr val="C00000"/>
                        </a:solidFill>
                        <a:latin typeface="Cambria Math"/>
                      </a:rPr>
                      <m:t>𝑒</m:t>
                    </m:r>
                    <m:r>
                      <a:rPr lang="en-CA" sz="2000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r>
                      <a:rPr lang="en-CA" sz="2000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𝐻</m:t>
                    </m:r>
                    <m:r>
                      <a:rPr lang="en-CA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en-CA" sz="2000" dirty="0" smtClean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CA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𝑠𝑘</m:t>
                    </m:r>
                    <m:r>
                      <a:rPr lang="en-CA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=(</m:t>
                    </m:r>
                    <m:r>
                      <a:rPr lang="en-CA" sz="2000" i="1" dirty="0" err="1" smtClean="0">
                        <a:solidFill>
                          <a:srgbClr val="C00000"/>
                        </a:solidFill>
                        <a:latin typeface="Cambria Math"/>
                      </a:rPr>
                      <m:t>𝑁</m:t>
                    </m:r>
                    <m:r>
                      <a:rPr lang="en-CA" sz="2000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r>
                      <a:rPr lang="en-CA" sz="2000" i="1" dirty="0" err="1" smtClean="0">
                        <a:solidFill>
                          <a:srgbClr val="C00000"/>
                        </a:solidFill>
                        <a:latin typeface="Cambria Math"/>
                      </a:rPr>
                      <m:t>𝑑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CA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CA" sz="20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𝜎</m:t>
                    </m:r>
                    <m:r>
                      <a:rPr lang="en-CA" sz="2000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CA" sz="2000" b="1" i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𝐒𝐢𝐠𝐧</m:t>
                    </m:r>
                    <m:d>
                      <m:dPr>
                        <m:ctrlPr>
                          <a:rPr lang="en-CA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𝑠𝑘</m:t>
                        </m:r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, </m:t>
                        </m:r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: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en-CA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200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𝜎</m:t>
                    </m:r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sSup>
                      <m:sSupPr>
                        <m:ctrlP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𝐻</m:t>
                        </m:r>
                        <m:d>
                          <m:dPr>
                            <m:ctrlPr>
                              <a:rPr lang="en-CA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CA" sz="20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</m:d>
                      </m:e>
                      <m:sup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𝑑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mod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𝑁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endParaRPr lang="en-CA" sz="2000" dirty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{0, 1}</m:t>
                    </m:r>
                    <m:r>
                      <a:rPr lang="en-CA" sz="2000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CA" sz="2000" b="1" i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𝐕𝐫𝐟𝐲</m:t>
                    </m:r>
                    <m:d>
                      <m:dPr>
                        <m:ctrlPr>
                          <a:rPr lang="en-CA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𝑝𝑘</m:t>
                        </m:r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, (</m:t>
                        </m:r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𝜎</m:t>
                        </m:r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endParaRPr lang="en-CA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CA" sz="2000" dirty="0">
                    <a:solidFill>
                      <a:srgbClr val="C00000"/>
                    </a:solidFill>
                  </a:rPr>
                  <a:t>o</a:t>
                </a:r>
                <a:r>
                  <a:rPr lang="en-CA" sz="2000" dirty="0" smtClean="0">
                    <a:solidFill>
                      <a:srgbClr val="C00000"/>
                    </a:solidFill>
                  </a:rPr>
                  <a:t>utput 1 if and only if </a:t>
                </a:r>
                <a14:m>
                  <m:oMath xmlns:m="http://schemas.openxmlformats.org/officeDocument/2006/math">
                    <m:r>
                      <a:rPr lang="en-CA" altLang="zh-CN" sz="2000" i="1">
                        <a:solidFill>
                          <a:srgbClr val="C00000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altLang="zh-CN" sz="20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𝑚</m:t>
                        </m:r>
                      </m:e>
                    </m:d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2000" dirty="0" smtClean="0">
                  <a:solidFill>
                    <a:srgbClr val="C0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CA" sz="2400" b="1" dirty="0" smtClean="0">
                    <a:solidFill>
                      <a:schemeClr val="tx1"/>
                    </a:solidFill>
                  </a:rPr>
                  <a:t>Correctness: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𝑒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CA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en-CA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0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CA" sz="20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𝑒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𝐻</m:t>
                        </m:r>
                        <m:d>
                          <m:dPr>
                            <m:ctrlPr>
                              <a:rPr lang="en-CA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</m:d>
                      </m:e>
                      <m:sup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𝑑𝑒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𝐻</m:t>
                        </m:r>
                        <m:d>
                          <m:dPr>
                            <m:ctrlPr>
                              <a:rPr lang="en-CA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</m:d>
                      </m:e>
                      <m:sup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CA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𝑚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200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CA" altLang="zh-CN" sz="2400" b="1" dirty="0"/>
                  <a:t>THEOREM:</a:t>
                </a:r>
                <a:r>
                  <a:rPr lang="en-CA" altLang="zh-CN" sz="2400" dirty="0"/>
                  <a:t> If the RSA problem is hard and</a:t>
                </a:r>
                <a14:m>
                  <m:oMath xmlns:m="http://schemas.openxmlformats.org/officeDocument/2006/math">
                    <m:r>
                      <a:rPr lang="en-CA" altLang="zh-C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altLang="zh-CN" sz="24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CA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altLang="zh-CN" sz="2400" dirty="0"/>
                  <a:t>is modeled as a random </a:t>
                </a:r>
              </a:p>
              <a:p>
                <a:pPr>
                  <a:lnSpc>
                    <a:spcPct val="120000"/>
                  </a:lnSpc>
                </a:pPr>
                <a:r>
                  <a:rPr lang="en-CA" altLang="zh-CN" sz="2400" dirty="0"/>
                  <a:t>       oracle, then RSA-FDH is EUF-CMA. </a:t>
                </a:r>
                <a:endParaRPr lang="en-CA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3000"/>
                <a:ext cx="9143999" cy="5212324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17"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806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Hash-and-Sign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219200"/>
                <a:ext cx="9144000" cy="5169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CA" sz="2400" b="1" dirty="0" smtClean="0">
                    <a:solidFill>
                      <a:schemeClr val="tx1"/>
                    </a:solidFill>
                  </a:rPr>
                  <a:t>CONSTRUCTION: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dirty="0">
                        <a:latin typeface="Cambria Math"/>
                        <a:ea typeface="Cambria Math"/>
                      </a:rPr>
                      <m:t>Π</m:t>
                    </m:r>
                    <m:r>
                      <a:rPr lang="en-CA" altLang="zh-CN" sz="2400" i="1" dirty="0">
                        <a:latin typeface="Cambria Math"/>
                        <a:ea typeface="Cambria Math"/>
                      </a:rPr>
                      <m:t>′</m:t>
                    </m:r>
                    <m:r>
                      <m:rPr>
                        <m:nor/>
                      </m:rPr>
                      <a:rPr lang="en-CA" altLang="zh-CN" sz="2400" dirty="0"/>
                      <m:t>=</m:t>
                    </m:r>
                    <m:r>
                      <a:rPr lang="en-CA" altLang="zh-CN" sz="2400" i="1">
                        <a:latin typeface="Cambria Math"/>
                      </a:rPr>
                      <m:t>(</m:t>
                    </m:r>
                    <m:r>
                      <a:rPr lang="en-CA" altLang="zh-CN" sz="2400" b="1">
                        <a:latin typeface="Cambria Math"/>
                      </a:rPr>
                      <m:t>𝐆𝐞𝐧</m:t>
                    </m:r>
                    <m:r>
                      <a:rPr lang="en-CA" altLang="zh-CN" sz="2400" i="1">
                        <a:latin typeface="Cambria Math"/>
                      </a:rPr>
                      <m:t>′,  </m:t>
                    </m:r>
                    <m:r>
                      <a:rPr lang="en-CA" altLang="zh-CN" sz="2400" b="1">
                        <a:latin typeface="Cambria Math"/>
                      </a:rPr>
                      <m:t>𝐒𝐢𝐠𝐧</m:t>
                    </m:r>
                    <m:r>
                      <a:rPr lang="en-CA" altLang="zh-CN" sz="2400" i="1">
                        <a:latin typeface="Cambria Math"/>
                      </a:rPr>
                      <m:t>′, </m:t>
                    </m:r>
                    <m:r>
                      <a:rPr lang="en-CA" altLang="zh-CN" sz="2400" b="1">
                        <a:latin typeface="Cambria Math"/>
                      </a:rPr>
                      <m:t>𝐕𝐫𝐟𝐲</m:t>
                    </m:r>
                    <m:r>
                      <a:rPr lang="en-CA" altLang="zh-CN" sz="2400" i="1">
                        <a:latin typeface="Cambria Math"/>
                      </a:rPr>
                      <m:t>′)</m:t>
                    </m:r>
                    <m:r>
                      <m:rPr>
                        <m:nor/>
                      </m:rPr>
                      <a:rPr lang="en-CA" altLang="zh-CN" sz="2400" dirty="0"/>
                      <m:t>+</m:t>
                    </m:r>
                    <m:sSup>
                      <m:sSupPr>
                        <m:ctrlPr>
                          <a:rPr lang="en-CA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altLang="zh-CN" sz="2400" i="1" dirty="0">
                            <a:latin typeface="Cambria Math"/>
                          </a:rPr>
                          <m:t>{0,1}</m:t>
                        </m:r>
                      </m:e>
                      <m:sup>
                        <m:r>
                          <a:rPr lang="en-CA" altLang="zh-CN" sz="2400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en-CA" sz="2400" b="1" dirty="0" smtClean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dirty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Π</m:t>
                    </m:r>
                    <m:r>
                      <m:rPr>
                        <m:nor/>
                      </m:rPr>
                      <a:rPr lang="en-CA" sz="2000" dirty="0">
                        <a:solidFill>
                          <a:schemeClr val="tx1"/>
                        </a:solidFill>
                      </a:rPr>
                      <m:t>=</m:t>
                    </m:r>
                    <m:d>
                      <m:dPr>
                        <m:ctrlPr>
                          <a:rPr lang="en-CA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1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𝐆𝐞𝐧</m:t>
                        </m:r>
                        <m:r>
                          <a:rPr lang="en-CA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 </m:t>
                        </m:r>
                        <m:r>
                          <a:rPr lang="en-CA" sz="2000" b="1">
                            <a:solidFill>
                              <a:schemeClr val="tx1"/>
                            </a:solidFill>
                            <a:latin typeface="Cambria Math"/>
                          </a:rPr>
                          <m:t>𝐒𝐢𝐠𝐧</m:t>
                        </m:r>
                        <m:r>
                          <a:rPr lang="en-CA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CA" sz="2000" b="1">
                            <a:solidFill>
                              <a:schemeClr val="tx1"/>
                            </a:solidFill>
                            <a:latin typeface="Cambria Math"/>
                          </a:rPr>
                          <m:t>𝐕𝐫𝐟𝐲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A" sz="2000" dirty="0" smtClean="0">
                    <a:solidFill>
                      <a:schemeClr val="tx1"/>
                    </a:solidFill>
                  </a:rPr>
                  <a:t> , a signature scheme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000" dirty="0" smtClean="0">
                    <a:solidFill>
                      <a:schemeClr val="tx1"/>
                    </a:solidFill>
                  </a:rPr>
                  <a:t>-bit messages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Π</m:t>
                        </m:r>
                      </m:e>
                      <m:sub>
                        <m:r>
                          <a:rPr lang="en-CA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𝐻</m:t>
                        </m:r>
                      </m:sub>
                    </m:sSub>
                    <m:r>
                      <m:rPr>
                        <m:nor/>
                      </m:rPr>
                      <a:rPr lang="en-CA" sz="2000" dirty="0">
                        <a:solidFill>
                          <a:schemeClr val="tx1"/>
                        </a:solidFill>
                      </a:rPr>
                      <m:t>=</m:t>
                    </m:r>
                    <m:r>
                      <a:rPr lang="en-CA" sz="2000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CA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1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𝐆𝐞𝐧</m:t>
                        </m:r>
                      </m:e>
                      <m:sub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𝐻</m:t>
                        </m:r>
                      </m:sub>
                    </m:sSub>
                    <m:r>
                      <a:rPr lang="en-CA" sz="2000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r>
                      <a:rPr lang="en-CA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lang="en-CA" sz="2000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CA" sz="2000" dirty="0" smtClean="0">
                    <a:solidFill>
                      <a:schemeClr val="tx1"/>
                    </a:solidFill>
                  </a:rPr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{0,1}</m:t>
                        </m:r>
                      </m:e>
                      <m:sup>
                        <m:r>
                          <a:rPr lang="en-CA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CA" sz="20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</m:oMath>
                </a14:m>
                <a:r>
                  <a:rPr lang="en-CA" sz="2000" dirty="0" smtClean="0">
                    <a:solidFill>
                      <a:schemeClr val="tx1"/>
                    </a:solidFill>
                  </a:rPr>
                  <a:t> a hash function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2000" i="1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𝑃𝐾</m:t>
                    </m:r>
                    <m:r>
                      <a:rPr lang="en-CA" sz="200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𝑆𝐾</m:t>
                    </m:r>
                    <m:r>
                      <a:rPr lang="en-CA" sz="2000" i="1">
                        <a:solidFill>
                          <a:srgbClr val="C00000"/>
                        </a:solidFill>
                        <a:latin typeface="Cambria Math"/>
                      </a:rPr>
                      <m:t>)←</m:t>
                    </m:r>
                    <m:r>
                      <a:rPr lang="en-CA" sz="2000" b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𝐆𝐞𝐧</m:t>
                    </m:r>
                    <m:r>
                      <a:rPr lang="en-CA" sz="2000" b="1" i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′</m:t>
                    </m:r>
                    <m:d>
                      <m:dPr>
                        <m:ctrlPr>
                          <a:rPr lang="en-CA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CA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  <m:sup>
                            <m:r>
                              <a:rPr lang="en-CA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CA" sz="2000" dirty="0">
                  <a:solidFill>
                    <a:srgbClr val="C00000"/>
                  </a:solidFill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𝑝𝑘</m:t>
                        </m:r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𝑠𝑘</m:t>
                        </m:r>
                      </m:e>
                    </m:d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CA" sz="2000" b="1" i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𝐆𝐞𝐧</m:t>
                    </m:r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CA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CA" sz="20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e>
                      <m:sup>
                        <m:r>
                          <a:rPr lang="en-CA" sz="20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  <m:r>
                      <a:rPr lang="en-CA" sz="2000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</a:rPr>
                      <m:t>𝑠</m:t>
                    </m:r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sSub>
                      <m:sSubPr>
                        <m:ctrlPr>
                          <a:rPr lang="en-CA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1">
                            <a:solidFill>
                              <a:srgbClr val="C00000"/>
                            </a:solidFill>
                            <a:latin typeface="Cambria Math"/>
                          </a:rPr>
                          <m:t>𝐆𝐞𝐧</m:t>
                        </m:r>
                      </m:e>
                      <m:sub>
                        <m:r>
                          <a:rPr lang="en-CA" sz="20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𝐻</m:t>
                        </m:r>
                      </m:sub>
                    </m:sSub>
                    <m:r>
                      <a:rPr lang="en-CA" sz="2000" b="1" i="1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CA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CA" sz="20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e>
                      <m:sup>
                        <m:r>
                          <a:rPr lang="en-CA" sz="20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  <m:r>
                      <a:rPr lang="en-CA" sz="2000" b="1" i="1" smtClean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𝑃𝐾</m:t>
                    </m:r>
                    <m:r>
                      <a:rPr lang="en-CA" sz="2000" i="1" dirty="0">
                        <a:solidFill>
                          <a:srgbClr val="C00000"/>
                        </a:solidFill>
                        <a:latin typeface="Cambria Math"/>
                      </a:rPr>
                      <m:t>=(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CA" sz="2000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r>
                      <a:rPr lang="en-CA" sz="2000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𝑠</m:t>
                    </m:r>
                    <m:r>
                      <a:rPr lang="en-CA" sz="2000" i="1" dirty="0">
                        <a:solidFill>
                          <a:srgbClr val="C00000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en-CA" sz="2000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𝑆𝐾</m:t>
                    </m:r>
                    <m:r>
                      <a:rPr lang="en-CA" sz="2000" i="1" dirty="0">
                        <a:solidFill>
                          <a:srgbClr val="C00000"/>
                        </a:solidFill>
                        <a:latin typeface="Cambria Math"/>
                      </a:rPr>
                      <m:t>=(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𝑠𝑘</m:t>
                    </m:r>
                    <m:r>
                      <a:rPr lang="en-CA" sz="2000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r>
                      <a:rPr lang="en-CA" sz="2000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𝑠</m:t>
                    </m:r>
                    <m:r>
                      <a:rPr lang="en-CA" sz="2000" i="1" dirty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CA" sz="2000" dirty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2000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𝜎</m:t>
                    </m:r>
                    <m:r>
                      <a:rPr lang="en-CA" sz="2000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CA" sz="2000" b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𝐒𝐢𝐠𝐧</m:t>
                    </m:r>
                    <m:r>
                      <a:rPr lang="en-CA" sz="2000" b="1" i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′</m:t>
                    </m:r>
                    <m:d>
                      <m:dPr>
                        <m:ctrlPr>
                          <a:rPr lang="en-CA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𝑆𝐾</m:t>
                        </m:r>
                        <m:r>
                          <a:rPr lang="en-CA" sz="20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, </m:t>
                        </m:r>
                        <m:r>
                          <a:rPr lang="en-CA" sz="20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</m:d>
                  </m:oMath>
                </a14:m>
                <a:r>
                  <a:rPr lang="en-CA" sz="2000" dirty="0" smtClean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CA" sz="2000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𝑚</m:t>
                    </m:r>
                    <m:r>
                      <a:rPr lang="en-CA" sz="2000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 ∈</m:t>
                    </m:r>
                    <m:sSup>
                      <m:sSupPr>
                        <m:ctrlPr>
                          <a:rPr lang="en-CA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{0,1}</m:t>
                        </m:r>
                      </m:e>
                      <m:sup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CA" sz="2000" dirty="0">
                    <a:solidFill>
                      <a:srgbClr val="C00000"/>
                    </a:solidFill>
                  </a:rPr>
                  <a:t> </a:t>
                </a:r>
                <a:r>
                  <a:rPr lang="en-CA" sz="2000" dirty="0" smtClean="0">
                    <a:solidFill>
                      <a:srgbClr val="C00000"/>
                    </a:solidFill>
                  </a:rPr>
                  <a:t> </a:t>
                </a:r>
              </a:p>
              <a:p>
                <a:pPr marL="1714500" lvl="3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CA" sz="2000" dirty="0" smtClean="0">
                    <a:solidFill>
                      <a:srgbClr val="C00000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a:rPr lang="en-CA" sz="2000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←</m:t>
                    </m:r>
                    <m:r>
                      <a:rPr lang="en-CA" sz="2000" b="1" i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𝐒𝐢𝐠𝐧</m:t>
                    </m:r>
                    <m:r>
                      <a:rPr lang="en-CA" sz="200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𝑠𝑘</m:t>
                    </m:r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, </m:t>
                    </m:r>
                    <m:sSup>
                      <m:sSupPr>
                        <m:ctrlP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𝐻</m:t>
                        </m:r>
                      </m:e>
                      <m:sup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𝑠</m:t>
                        </m:r>
                      </m:sup>
                    </m:sSup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𝑚</m:t>
                    </m:r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))</m:t>
                    </m:r>
                  </m:oMath>
                </a14:m>
                <a:endParaRPr lang="en-CA" sz="2000" dirty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2000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{0, 1}←</m:t>
                    </m:r>
                    <m:r>
                      <a:rPr lang="en-CA" sz="2000" b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𝐕𝐫𝐟𝐲</m:t>
                    </m:r>
                    <m:r>
                      <a:rPr lang="en-CA" sz="2000" b="1" i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′</m:t>
                    </m:r>
                    <m:d>
                      <m:dPr>
                        <m:ctrlPr>
                          <a:rPr lang="en-CA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𝑃𝐾</m:t>
                        </m:r>
                        <m:r>
                          <a:rPr lang="en-CA" sz="20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, (</m:t>
                        </m:r>
                        <m:r>
                          <a:rPr lang="en-CA" sz="20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en-CA" sz="20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CA" sz="20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𝜎</m:t>
                        </m:r>
                        <m:r>
                          <a:rPr lang="en-CA" sz="20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endParaRPr lang="en-CA" sz="2000" dirty="0">
                  <a:solidFill>
                    <a:srgbClr val="C00000"/>
                  </a:solidFill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CA" sz="2000" dirty="0">
                    <a:solidFill>
                      <a:srgbClr val="C00000"/>
                    </a:solidFill>
                  </a:rPr>
                  <a:t>o</a:t>
                </a:r>
                <a:r>
                  <a:rPr lang="en-CA" sz="2000" dirty="0" smtClean="0">
                    <a:solidFill>
                      <a:srgbClr val="C00000"/>
                    </a:solidFill>
                  </a:rPr>
                  <a:t>utput 1 </a:t>
                </a:r>
                <a:r>
                  <a:rPr lang="en-CA" sz="2000" dirty="0" err="1" smtClean="0">
                    <a:solidFill>
                      <a:srgbClr val="C00000"/>
                    </a:solidFill>
                  </a:rPr>
                  <a:t>iff</a:t>
                </a:r>
                <a:r>
                  <a:rPr lang="en-CA" sz="2000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000" b="1" i="0" smtClean="0">
                        <a:solidFill>
                          <a:srgbClr val="C00000"/>
                        </a:solidFill>
                        <a:latin typeface="Cambria Math"/>
                      </a:rPr>
                      <m:t>𝐕𝐫𝐟𝐲</m:t>
                    </m:r>
                    <m:d>
                      <m:dPr>
                        <m:ctrlP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CA" sz="20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CA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CA" sz="20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en-CA" sz="20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𝑠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CA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CA" sz="20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CA" sz="20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, </m:t>
                            </m:r>
                            <m:r>
                              <a:rPr lang="en-CA" sz="20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</m:d>
                      </m:e>
                    </m:d>
                    <m:r>
                      <a:rPr lang="en-CA" sz="2000" b="0" i="1" smtClean="0">
                        <a:solidFill>
                          <a:srgbClr val="C00000"/>
                        </a:solidFill>
                        <a:latin typeface="Cambria Math"/>
                      </a:rPr>
                      <m:t>=1</m:t>
                    </m:r>
                  </m:oMath>
                </a14:m>
                <a:endParaRPr lang="en-CA" sz="2000" dirty="0" smtClean="0">
                  <a:solidFill>
                    <a:srgbClr val="C0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>
                    <a:solidFill>
                      <a:schemeClr val="tx1"/>
                    </a:solidFill>
                  </a:rPr>
                  <a:t>THEOREM:  </a:t>
                </a:r>
                <a:r>
                  <a:rPr lang="en-CA" altLang="zh-CN" sz="24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Π</m:t>
                    </m:r>
                  </m:oMath>
                </a14:m>
                <a:r>
                  <a:rPr lang="en-CA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lang="en-CA" altLang="zh-CN" sz="2400" dirty="0" smtClean="0">
                    <a:solidFill>
                      <a:schemeClr val="tx1"/>
                    </a:solidFill>
                  </a:rPr>
                  <a:t>is EUF-CMA </a:t>
                </a:r>
                <a:r>
                  <a:rPr lang="en-CA" altLang="zh-CN" sz="2400" dirty="0">
                    <a:solidFill>
                      <a:schemeClr val="tx1"/>
                    </a:solidFill>
                  </a:rPr>
                  <a:t>for messages of length</a:t>
                </a:r>
                <a14:m>
                  <m:oMath xmlns:m="http://schemas.openxmlformats.org/officeDocument/2006/math">
                    <m:r>
                      <a:rPr lang="en-CA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CA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altLang="zh-CN" sz="24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400" i="1" dirty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Π</m:t>
                        </m:r>
                      </m:e>
                      <m:sub>
                        <m:r>
                          <a:rPr lang="en-CA" altLang="zh-CN" sz="2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CA" altLang="zh-CN" sz="2400" dirty="0">
                    <a:solidFill>
                      <a:schemeClr val="tx1"/>
                    </a:solidFill>
                  </a:rPr>
                  <a:t> is collision </a:t>
                </a:r>
                <a:endParaRPr lang="en-CA" altLang="zh-CN" sz="240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CA" altLang="zh-CN" sz="2400" dirty="0"/>
                  <a:t> </a:t>
                </a:r>
                <a:r>
                  <a:rPr lang="en-CA" altLang="zh-CN" sz="2400" dirty="0" smtClean="0"/>
                  <a:t>      </a:t>
                </a:r>
                <a:r>
                  <a:rPr lang="en-CA" altLang="zh-CN" sz="2400" dirty="0" smtClean="0">
                    <a:solidFill>
                      <a:schemeClr val="tx1"/>
                    </a:solidFill>
                  </a:rPr>
                  <a:t>resistant</a:t>
                </a:r>
                <a:r>
                  <a:rPr lang="en-CA" altLang="zh-CN" sz="2400" dirty="0">
                    <a:solidFill>
                      <a:schemeClr val="tx1"/>
                    </a:solidFill>
                  </a:rPr>
                  <a:t>, </a:t>
                </a:r>
                <a:r>
                  <a:rPr lang="en-CA" altLang="zh-CN" sz="2400" dirty="0" smtClean="0">
                    <a:solidFill>
                      <a:schemeClr val="tx1"/>
                    </a:solidFill>
                  </a:rPr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CA" altLang="zh-CN" sz="2400" dirty="0">
                    <a:solidFill>
                      <a:schemeClr val="tx1"/>
                    </a:solidFill>
                  </a:rPr>
                  <a:t> is </a:t>
                </a:r>
                <a:r>
                  <a:rPr lang="en-CA" altLang="zh-CN" sz="2400" dirty="0" smtClean="0">
                    <a:solidFill>
                      <a:schemeClr val="tx1"/>
                    </a:solidFill>
                  </a:rPr>
                  <a:t>EUF-CMA.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CA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Proof:  similar to hash-and-MAC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9200"/>
                <a:ext cx="9144000" cy="5169428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18" b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75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Beyond Secure Communication</a:t>
            </a:r>
            <a:endParaRPr lang="en-US" dirty="0"/>
          </a:p>
        </p:txBody>
      </p:sp>
      <p:sp>
        <p:nvSpPr>
          <p:cNvPr id="33" name="TextBox 14"/>
          <p:cNvSpPr txBox="1"/>
          <p:nvPr/>
        </p:nvSpPr>
        <p:spPr>
          <a:xfrm>
            <a:off x="0" y="1419285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/>
              <a:t>Secure Communication: confidentiality + integrity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There are two parties, Alice and Bob, who want to communicate securely.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Confidentiality</a:t>
            </a:r>
            <a:r>
              <a:rPr lang="en-US" dirty="0" smtClean="0"/>
              <a:t>: private communication channel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Integrity</a:t>
            </a:r>
            <a:r>
              <a:rPr lang="en-US" dirty="0" smtClean="0"/>
              <a:t>: authenticated communication channel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There is an adversary Charlie, who may wiretap or modify the channel.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Countermeasures: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/>
              <a:t>PrivKE</a:t>
            </a:r>
            <a:r>
              <a:rPr lang="en-US" dirty="0" smtClean="0"/>
              <a:t> and </a:t>
            </a:r>
            <a:r>
              <a:rPr lang="en-US" b="1" dirty="0" err="1" smtClean="0"/>
              <a:t>PubKE</a:t>
            </a:r>
            <a:r>
              <a:rPr lang="en-US" dirty="0" smtClean="0"/>
              <a:t>: confidentiality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MAC</a:t>
            </a:r>
            <a:r>
              <a:rPr lang="en-US" dirty="0" smtClean="0"/>
              <a:t> and </a:t>
            </a:r>
            <a:r>
              <a:rPr lang="en-US" b="1" dirty="0" smtClean="0"/>
              <a:t>SIG</a:t>
            </a:r>
            <a:r>
              <a:rPr lang="en-US" dirty="0" smtClean="0"/>
              <a:t>: Integrity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/>
              <a:t>Secure Computation: confidentiality + integrity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There are two parties, Alice and Bob, who are communicating securely.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Alice (or Bob) may be an adversary and try to learn more information about Bob (or Alice) than what he is authorized to learn. </a:t>
            </a:r>
          </a:p>
        </p:txBody>
      </p:sp>
    </p:spTree>
    <p:extLst>
      <p:ext uri="{BB962C8B-B14F-4D97-AF65-F5344CB8AC3E}">
        <p14:creationId xmlns:p14="http://schemas.microsoft.com/office/powerpoint/2010/main" val="392493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Multi-Party Computation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14"/>
              <p:cNvSpPr txBox="1"/>
              <p:nvPr/>
            </p:nvSpPr>
            <p:spPr>
              <a:xfrm>
                <a:off x="0" y="1447800"/>
                <a:ext cx="9144000" cy="4356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b="1" dirty="0" smtClean="0"/>
                  <a:t>-Party Computation Problem: 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/>
                  <a:t>There are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 smtClean="0"/>
                  <a:t> parties: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 smtClean="0"/>
                  <a:t>……,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 smtClean="0"/>
                  <a:t>; </a:t>
                </a:r>
                <a:r>
                  <a:rPr lang="en-US" altLang="zh-CN" sz="2000" dirty="0"/>
                  <a:t>Each </a:t>
                </a:r>
                <a:r>
                  <a:rPr lang="en-US" altLang="zh-CN" sz="2000" dirty="0" smtClean="0"/>
                  <a:t>party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/>
                  <a:t> has </a:t>
                </a:r>
                <a:r>
                  <a:rPr lang="en-US" altLang="zh-CN" sz="2000" dirty="0" smtClean="0"/>
                  <a:t>an </a:t>
                </a:r>
                <a:r>
                  <a:rPr lang="en-US" altLang="zh-CN" sz="2000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 smtClean="0"/>
                  <a:t> (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∈ [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 smtClean="0"/>
                  <a:t>)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/>
                  <a:t>There is a public function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×⋯×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×⋯×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000" dirty="0" smtClean="0"/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sz="20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/>
                  <a:t>For every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 smtClean="0"/>
                  <a:t>, each party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 smtClean="0"/>
                  <a:t> wants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/>
                  <a:t>For every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 smtClean="0"/>
                  <a:t>, each party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 smtClean="0"/>
                  <a:t> wants to 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 smtClean="0"/>
                  <a:t> secret from all other parties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/>
                  <a:t>Millionaires’ </a:t>
                </a:r>
                <a:r>
                  <a:rPr lang="en-US" altLang="zh-CN" sz="2400" b="1" dirty="0" smtClean="0"/>
                  <a:t>Problem: </a:t>
                </a:r>
                <a:r>
                  <a:rPr lang="en-US" altLang="zh-CN" sz="2400" dirty="0" smtClean="0"/>
                  <a:t>a two-party computation problem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/>
                  <a:t>There are two parties: Alice and Bob; Alice has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 smtClean="0"/>
                  <a:t>; Bob has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dirty="0" smtClean="0"/>
                  <a:t>.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/>
                  <a:t>There is a public function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𝐆𝐄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𝐆𝐄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000" dirty="0" smtClean="0"/>
                  <a:t>.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/>
                  <a:t>Both Alice and Bob want to learn the value of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𝐆𝐄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2000" dirty="0" smtClean="0"/>
                  <a:t>.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/>
                  <a:t>Alice wants to keep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 smtClean="0"/>
                  <a:t>secret; Bob wants to keep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dirty="0" smtClean="0"/>
                  <a:t> secret.</a:t>
                </a:r>
              </a:p>
            </p:txBody>
          </p:sp>
        </mc:Choice>
        <mc:Fallback xmlns="">
          <p:sp>
            <p:nvSpPr>
              <p:cNvPr id="33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7800"/>
                <a:ext cx="9144000" cy="4356129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40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5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Oblivious Transfer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14"/>
              <p:cNvSpPr txBox="1"/>
              <p:nvPr/>
            </p:nvSpPr>
            <p:spPr>
              <a:xfrm>
                <a:off x="0" y="1066800"/>
                <a:ext cx="9144000" cy="3226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1-out-of-2 Oblivious Transfer Problem: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)=(⊥,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EGL Construction</a:t>
                </a:r>
                <a:r>
                  <a:rPr lang="en-US" sz="2400" dirty="0" smtClean="0"/>
                  <a:t>: proposed by Even</a:t>
                </a:r>
                <a:r>
                  <a:rPr lang="en-US" sz="2400" dirty="0"/>
                  <a:t>, </a:t>
                </a:r>
                <a:r>
                  <a:rPr lang="en-US" sz="2400" dirty="0" smtClean="0"/>
                  <a:t>Goldreich, and  Lempel in 1982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0" dirty="0" smtClean="0"/>
                  <a:t>Building block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𝐃𝐞𝐜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sz="2000" dirty="0" smtClean="0"/>
                  <a:t>: a public-key encryption scheme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/>
                  <a:t>Alice’s </a:t>
                </a:r>
                <a:r>
                  <a:rPr lang="en-US" altLang="zh-CN" sz="200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CN" sz="2000" dirty="0" smtClean="0"/>
                  <a:t>;  Bob’s </a:t>
                </a:r>
                <a:r>
                  <a:rPr lang="en-US" altLang="zh-CN" sz="2000" dirty="0"/>
                  <a:t>input: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altLang="zh-CN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66800"/>
                <a:ext cx="9144000" cy="3226332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89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0"/>
              <p:cNvSpPr/>
              <p:nvPr/>
            </p:nvSpPr>
            <p:spPr>
              <a:xfrm>
                <a:off x="5551932" y="4233112"/>
                <a:ext cx="2514600" cy="18214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 choose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randomly</a:t>
                </a:r>
                <a:endParaRPr lang="en-US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𝐃𝐞𝐜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932" y="4233112"/>
                <a:ext cx="2514600" cy="18214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0"/>
              <p:cNvSpPr/>
              <p:nvPr/>
            </p:nvSpPr>
            <p:spPr>
              <a:xfrm>
                <a:off x="941832" y="4233112"/>
                <a:ext cx="1981200" cy="18214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𝐄𝐧𝐜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 smtClean="0">
                  <a:solidFill>
                    <a:schemeClr val="tx1"/>
                  </a:solidFill>
                </a:endParaRPr>
              </a:p>
              <a:p>
                <a:endParaRPr lang="en-US" sz="1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32" y="4233112"/>
                <a:ext cx="1981200" cy="18214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/>
          <p:cNvCxnSpPr/>
          <p:nvPr/>
        </p:nvCxnSpPr>
        <p:spPr>
          <a:xfrm rot="10800000">
            <a:off x="2957954" y="4899662"/>
            <a:ext cx="2576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3717927" y="4614112"/>
                <a:ext cx="105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927" y="4614112"/>
                <a:ext cx="105657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7514" t="-2222" r="-809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/>
          <p:cNvCxnSpPr/>
          <p:nvPr/>
        </p:nvCxnSpPr>
        <p:spPr>
          <a:xfrm>
            <a:off x="2970710" y="5597380"/>
            <a:ext cx="2551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3854438" y="5324104"/>
                <a:ext cx="7835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438" y="5324104"/>
                <a:ext cx="78354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0078" t="-2174" r="-1085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1706409" y="6054581"/>
            <a:ext cx="4520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6624887" y="6054581"/>
            <a:ext cx="3686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1458" y="1837836"/>
            <a:ext cx="82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rot="10800000">
            <a:off x="8095488" y="1837836"/>
            <a:ext cx="82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07264" y="1545413"/>
                <a:ext cx="55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" y="1545413"/>
                <a:ext cx="5523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5495" r="-329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128106" y="1545413"/>
                <a:ext cx="890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106" y="1545413"/>
                <a:ext cx="890565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6164" t="-4444" r="-10274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30"/>
          <p:cNvSpPr/>
          <p:nvPr/>
        </p:nvSpPr>
        <p:spPr>
          <a:xfrm>
            <a:off x="5551932" y="1586948"/>
            <a:ext cx="2514600" cy="124408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41832" y="1586948"/>
            <a:ext cx="1981200" cy="124408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06409" y="2822257"/>
            <a:ext cx="4520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6624887" y="2822257"/>
            <a:ext cx="3686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cxnSp>
        <p:nvCxnSpPr>
          <p:cNvPr id="35" name="直接箭头连接符 34"/>
          <p:cNvCxnSpPr/>
          <p:nvPr/>
        </p:nvCxnSpPr>
        <p:spPr>
          <a:xfrm>
            <a:off x="2940783" y="1819738"/>
            <a:ext cx="2576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rot="10800000">
            <a:off x="2953539" y="2517456"/>
            <a:ext cx="2551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159983" y="2011858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983" y="2011858"/>
                <a:ext cx="125034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42857" r="-3809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箭头连接符 36"/>
          <p:cNvCxnSpPr/>
          <p:nvPr/>
        </p:nvCxnSpPr>
        <p:spPr>
          <a:xfrm>
            <a:off x="8104632" y="2590800"/>
            <a:ext cx="82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422857" y="2313801"/>
                <a:ext cx="229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857" y="2313801"/>
                <a:ext cx="229294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16216" r="-1081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/>
          <p:cNvCxnSpPr/>
          <p:nvPr/>
        </p:nvCxnSpPr>
        <p:spPr>
          <a:xfrm>
            <a:off x="48768" y="4392167"/>
            <a:ext cx="82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rot="10800000">
            <a:off x="8102798" y="4392167"/>
            <a:ext cx="82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214574" y="4099744"/>
                <a:ext cx="55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74" y="4099744"/>
                <a:ext cx="55233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5495" r="-439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8135416" y="4099744"/>
                <a:ext cx="890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416" y="4099744"/>
                <a:ext cx="890565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6164" t="-4444" r="-9589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接箭头连接符 41"/>
          <p:cNvCxnSpPr/>
          <p:nvPr/>
        </p:nvCxnSpPr>
        <p:spPr>
          <a:xfrm>
            <a:off x="8104632" y="5885319"/>
            <a:ext cx="82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8422857" y="5608320"/>
                <a:ext cx="229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857" y="5608320"/>
                <a:ext cx="229294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16216" r="-1081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0" y="2913888"/>
                <a:ext cx="9144000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</a:rPr>
                  <a:t>Correctness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: If both parties are honest, Alice 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learns nothing, Bob learns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</a:rPr>
                  <a:t>Security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: Bob may run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 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tx1"/>
                    </a:solidFill>
                  </a:rPr>
                  <a:t>He can learn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13888"/>
                <a:ext cx="9144000" cy="120032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Bellare-Micali </a:t>
            </a:r>
            <a:r>
              <a:rPr lang="en-US" dirty="0"/>
              <a:t>Construction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14"/>
              <p:cNvSpPr txBox="1"/>
              <p:nvPr/>
            </p:nvSpPr>
            <p:spPr>
              <a:xfrm>
                <a:off x="0" y="990600"/>
                <a:ext cx="9144000" cy="904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The Construction</a:t>
                </a:r>
                <a:r>
                  <a:rPr lang="en-US" sz="2400" dirty="0" smtClean="0"/>
                  <a:t>: Bob proves that he only knows one of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/>
                  <a:t>Alice’s </a:t>
                </a:r>
                <a:r>
                  <a:rPr lang="en-US" altLang="zh-CN" sz="200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 smtClean="0"/>
                  <a:t>;  Bob’s </a:t>
                </a:r>
                <a:r>
                  <a:rPr lang="en-US" altLang="zh-CN" sz="2000" dirty="0"/>
                  <a:t>input: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altLang="zh-CN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0600"/>
                <a:ext cx="9144000" cy="904863"/>
              </a:xfrm>
              <a:prstGeom prst="rect">
                <a:avLst/>
              </a:prstGeom>
              <a:blipFill rotWithShape="0">
                <a:blip r:embed="rId3"/>
                <a:stretch>
                  <a:fillRect l="-1000" t="-676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0"/>
              <p:cNvSpPr/>
              <p:nvPr/>
            </p:nvSpPr>
            <p:spPr>
              <a:xfrm>
                <a:off x="6090320" y="2038368"/>
                <a:ext cx="1976211" cy="32956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altLang="zh-CN" dirty="0" smtClean="0">
                  <a:solidFill>
                    <a:srgbClr val="C00000"/>
                  </a:solidFill>
                </a:endParaRPr>
              </a:p>
              <a:p>
                <a:endParaRPr lang="en-US" altLang="zh-CN" dirty="0" smtClean="0">
                  <a:solidFill>
                    <a:srgbClr val="C00000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320" y="2038368"/>
                <a:ext cx="1976211" cy="32956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0"/>
              <p:cNvSpPr/>
              <p:nvPr/>
            </p:nvSpPr>
            <p:spPr>
              <a:xfrm>
                <a:off x="941832" y="2038368"/>
                <a:ext cx="2868168" cy="32956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b="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32" y="2038368"/>
                <a:ext cx="2868168" cy="32956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/>
          <p:cNvCxnSpPr/>
          <p:nvPr/>
        </p:nvCxnSpPr>
        <p:spPr>
          <a:xfrm>
            <a:off x="3883691" y="2704918"/>
            <a:ext cx="21293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422806" y="2419368"/>
                <a:ext cx="1051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806" y="2419368"/>
                <a:ext cx="1051122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7558" t="-2222" r="-814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/>
          <p:cNvCxnSpPr/>
          <p:nvPr/>
        </p:nvCxnSpPr>
        <p:spPr>
          <a:xfrm rot="10800000">
            <a:off x="3894233" y="3577677"/>
            <a:ext cx="210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422903" y="3304401"/>
                <a:ext cx="10509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903" y="3304401"/>
                <a:ext cx="1050929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7558" t="-2174" r="-814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2149893" y="5438001"/>
            <a:ext cx="4520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6894080" y="5438001"/>
            <a:ext cx="3686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cxnSp>
        <p:nvCxnSpPr>
          <p:cNvPr id="38" name="直接箭头连接符 37"/>
          <p:cNvCxnSpPr/>
          <p:nvPr/>
        </p:nvCxnSpPr>
        <p:spPr>
          <a:xfrm>
            <a:off x="48768" y="2197423"/>
            <a:ext cx="82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rot="10800000">
            <a:off x="8102798" y="2197423"/>
            <a:ext cx="82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214574" y="1905000"/>
                <a:ext cx="55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74" y="1905000"/>
                <a:ext cx="5523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5495" r="-439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8135416" y="1905000"/>
                <a:ext cx="890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416" y="1905000"/>
                <a:ext cx="890565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6164" t="-4444" r="-9589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接箭头连接符 41"/>
          <p:cNvCxnSpPr/>
          <p:nvPr/>
        </p:nvCxnSpPr>
        <p:spPr>
          <a:xfrm>
            <a:off x="8104632" y="5181600"/>
            <a:ext cx="82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8422857" y="4904601"/>
                <a:ext cx="229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857" y="4904601"/>
                <a:ext cx="229294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16216" r="-1081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箭头连接符 44"/>
          <p:cNvCxnSpPr/>
          <p:nvPr/>
        </p:nvCxnSpPr>
        <p:spPr>
          <a:xfrm>
            <a:off x="3883691" y="4724400"/>
            <a:ext cx="21293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4556593" y="4438850"/>
                <a:ext cx="7835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593" y="4438850"/>
                <a:ext cx="783548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10078" t="-2174" r="-1085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0" y="5410200"/>
                <a:ext cx="9144000" cy="122039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</a:rPr>
                  <a:t>Correctness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: If both parties are honest, Alice 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learns nothing, Bob learns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</a:rPr>
                  <a:t>Security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: Bob 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cannot learn both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fName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 smtClean="0"/>
                  <a:t>, unless he can solve DLOG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 smtClean="0"/>
                  <a:t> is unknown,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looks random for Bob</a:t>
                </a:r>
                <a:endParaRPr lang="en-US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10200"/>
                <a:ext cx="9144000" cy="12203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80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(1) Alice: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 smtClean="0"/>
                  <a:t> Boolean circuit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i="0" dirty="0" smtClean="0">
                        <a:latin typeface="Cambria Math" panose="02040503050406030204" pitchFamily="18" charset="0"/>
                      </a:rPr>
                      <m:t>BC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14"/>
              <p:cNvSpPr txBox="1"/>
              <p:nvPr/>
            </p:nvSpPr>
            <p:spPr>
              <a:xfrm>
                <a:off x="0" y="1219200"/>
                <a:ext cx="9144000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>
                          <a:latin typeface="Cambria Math" panose="02040503050406030204" pitchFamily="18" charset="0"/>
                        </a:rPr>
                        <m:t>𝐆𝐄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¬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∧¬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∧¬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∧¬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3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9200"/>
                <a:ext cx="9144000" cy="4744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1819172"/>
            <a:ext cx="3352800" cy="3790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62400" y="5638800"/>
                <a:ext cx="8952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𝐆𝐄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5638800"/>
                <a:ext cx="89524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762" t="-2222" r="-81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945238" y="2122932"/>
                <a:ext cx="10579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238" y="2122932"/>
                <a:ext cx="105798" cy="161583"/>
              </a:xfrm>
              <a:prstGeom prst="rect">
                <a:avLst/>
              </a:prstGeom>
              <a:blipFill rotWithShape="0">
                <a:blip r:embed="rId7"/>
                <a:stretch>
                  <a:fillRect l="-35294" r="-2941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247860" y="2122932"/>
                <a:ext cx="10579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60" y="2122932"/>
                <a:ext cx="105798" cy="161583"/>
              </a:xfrm>
              <a:prstGeom prst="rect">
                <a:avLst/>
              </a:prstGeom>
              <a:blipFill rotWithShape="0">
                <a:blip r:embed="rId8"/>
                <a:stretch>
                  <a:fillRect l="-35294" r="-2941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008120" y="2122932"/>
                <a:ext cx="10579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120" y="2122932"/>
                <a:ext cx="105798" cy="161583"/>
              </a:xfrm>
              <a:prstGeom prst="rect">
                <a:avLst/>
              </a:prstGeom>
              <a:blipFill rotWithShape="0">
                <a:blip r:embed="rId9"/>
                <a:stretch>
                  <a:fillRect l="-35294" r="-2352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374750" y="2122932"/>
                <a:ext cx="10579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50" y="2122932"/>
                <a:ext cx="105798" cy="161583"/>
              </a:xfrm>
              <a:prstGeom prst="rect">
                <a:avLst/>
              </a:prstGeom>
              <a:blipFill rotWithShape="0">
                <a:blip r:embed="rId10"/>
                <a:stretch>
                  <a:fillRect l="-35294" r="-2941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227320" y="2122932"/>
                <a:ext cx="10579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320" y="2122932"/>
                <a:ext cx="105798" cy="161583"/>
              </a:xfrm>
              <a:prstGeom prst="rect">
                <a:avLst/>
              </a:prstGeom>
              <a:blipFill rotWithShape="0">
                <a:blip r:embed="rId11"/>
                <a:stretch>
                  <a:fillRect l="-41176" r="-294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131268" y="2122932"/>
                <a:ext cx="10579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268" y="2122932"/>
                <a:ext cx="105798" cy="161583"/>
              </a:xfrm>
              <a:prstGeom prst="rect">
                <a:avLst/>
              </a:prstGeom>
              <a:blipFill rotWithShape="0">
                <a:blip r:embed="rId12"/>
                <a:stretch>
                  <a:fillRect l="-35294" r="-2941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048000" y="2757101"/>
                <a:ext cx="10579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757101"/>
                <a:ext cx="105798" cy="161583"/>
              </a:xfrm>
              <a:prstGeom prst="rect">
                <a:avLst/>
              </a:prstGeom>
              <a:blipFill rotWithShape="0">
                <a:blip r:embed="rId13"/>
                <a:stretch>
                  <a:fillRect l="-35294" r="-2941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4543260" y="2757101"/>
                <a:ext cx="10579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260" y="2757101"/>
                <a:ext cx="105798" cy="161583"/>
              </a:xfrm>
              <a:prstGeom prst="rect">
                <a:avLst/>
              </a:prstGeom>
              <a:blipFill rotWithShape="0">
                <a:blip r:embed="rId14"/>
                <a:stretch>
                  <a:fillRect l="-33333" r="-2222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005430" y="2757101"/>
                <a:ext cx="10579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430" y="2757101"/>
                <a:ext cx="105798" cy="161583"/>
              </a:xfrm>
              <a:prstGeom prst="rect">
                <a:avLst/>
              </a:prstGeom>
              <a:blipFill rotWithShape="0">
                <a:blip r:embed="rId15"/>
                <a:stretch>
                  <a:fillRect l="-35294" r="-2941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419600" y="3441377"/>
                <a:ext cx="18114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3441377"/>
                <a:ext cx="181140" cy="161583"/>
              </a:xfrm>
              <a:prstGeom prst="rect">
                <a:avLst/>
              </a:prstGeom>
              <a:blipFill rotWithShape="0">
                <a:blip r:embed="rId16"/>
                <a:stretch>
                  <a:fillRect l="-16667" r="-16667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504688" y="3441377"/>
                <a:ext cx="18114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3441377"/>
                <a:ext cx="181140" cy="161583"/>
              </a:xfrm>
              <a:prstGeom prst="rect">
                <a:avLst/>
              </a:prstGeom>
              <a:blipFill rotWithShape="0">
                <a:blip r:embed="rId17"/>
                <a:stretch>
                  <a:fillRect l="-16667" r="-16667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4724400" y="3959721"/>
                <a:ext cx="18114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959721"/>
                <a:ext cx="181140" cy="161583"/>
              </a:xfrm>
              <a:prstGeom prst="rect">
                <a:avLst/>
              </a:prstGeom>
              <a:blipFill rotWithShape="0">
                <a:blip r:embed="rId18"/>
                <a:stretch>
                  <a:fillRect l="-16667" r="-16667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5172456" y="3959721"/>
                <a:ext cx="18114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456" y="3959721"/>
                <a:ext cx="181140" cy="161583"/>
              </a:xfrm>
              <a:prstGeom prst="rect">
                <a:avLst/>
              </a:prstGeom>
              <a:blipFill rotWithShape="0">
                <a:blip r:embed="rId19"/>
                <a:stretch>
                  <a:fillRect l="-17241" r="-17241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3825240" y="4636377"/>
                <a:ext cx="18114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240" y="4636377"/>
                <a:ext cx="181140" cy="161583"/>
              </a:xfrm>
              <a:prstGeom prst="rect">
                <a:avLst/>
              </a:prstGeom>
              <a:blipFill rotWithShape="0">
                <a:blip r:embed="rId20"/>
                <a:stretch>
                  <a:fillRect l="-17241" r="-17241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4663440" y="4636377"/>
                <a:ext cx="18114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440" y="4636377"/>
                <a:ext cx="181140" cy="161583"/>
              </a:xfrm>
              <a:prstGeom prst="rect">
                <a:avLst/>
              </a:prstGeom>
              <a:blipFill rotWithShape="0">
                <a:blip r:embed="rId21"/>
                <a:stretch>
                  <a:fillRect l="-16667" r="-16667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308340" y="5340465"/>
                <a:ext cx="18114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340" y="5340465"/>
                <a:ext cx="181140" cy="161583"/>
              </a:xfrm>
              <a:prstGeom prst="rect">
                <a:avLst/>
              </a:prstGeom>
              <a:blipFill rotWithShape="0">
                <a:blip r:embed="rId22"/>
                <a:stretch>
                  <a:fillRect l="-17241" r="-20690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62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600" dirty="0" smtClean="0"/>
                  <a:t>(2</a:t>
                </a:r>
                <a:r>
                  <a:rPr lang="en-US" altLang="zh-CN" sz="3600" dirty="0"/>
                  <a:t>)</a:t>
                </a:r>
                <a:r>
                  <a:rPr lang="en-US" altLang="zh-CN" sz="3600" dirty="0" smtClean="0"/>
                  <a:t> Alice: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</a:rPr>
                      <m:t>BC</m:t>
                    </m:r>
                    <m:r>
                      <a:rPr lang="en-US" altLang="zh-CN" sz="3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6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3600" dirty="0" smtClean="0"/>
                  <a:t>garbled circuit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</a:rPr>
                      <m:t>GC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4"/>
              <p:cNvSpPr txBox="1"/>
              <p:nvPr/>
            </p:nvSpPr>
            <p:spPr>
              <a:xfrm>
                <a:off x="0" y="922966"/>
                <a:ext cx="9144000" cy="5740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b="1" dirty="0" smtClean="0"/>
                  <a:t>Special Private-Key Encryption: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𝐆𝐞𝐧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𝐄𝐧𝐜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𝐃𝐞𝐜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endParaRPr lang="en-US" altLang="zh-CN" sz="2400" dirty="0" smtClean="0"/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 smtClean="0"/>
                  <a:t>Elusive Range</a:t>
                </a:r>
                <a:r>
                  <a:rPr lang="en-US" altLang="zh-CN" sz="2000" dirty="0" smtClean="0"/>
                  <a:t>: for any PPT adversary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altLang="zh-CN" sz="2000" dirty="0" smtClean="0"/>
                  <a:t>, there is a negligible function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𝐧𝐞𝐠𝐥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altLang="zh-CN" sz="2000" dirty="0" smtClean="0"/>
              </a:p>
              <a:p>
                <a:pPr lvl="1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</a:rPr>
                                <m:t>𝐆𝐞𝐧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</a:rPr>
                                <m:t>𝐑𝐚𝐧𝐠</m:t>
                              </m:r>
                              <m:sSub>
                                <m:sSub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0" smtClean="0"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𝐧𝐞𝐠𝐥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 smtClean="0"/>
              </a:p>
              <a:p>
                <a:pPr marL="1257300" lvl="2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𝐑𝐚𝐧𝐠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2000" b="1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𝐄𝐧𝐜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 smtClean="0"/>
                  <a:t>Efficiently verifiable range</a:t>
                </a:r>
                <a:r>
                  <a:rPr lang="en-US" altLang="zh-CN" sz="2000" dirty="0" smtClean="0"/>
                  <a:t>: there is a PPT algorithm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2000" dirty="0" smtClean="0"/>
                  <a:t> such that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2000" b="0" dirty="0" smtClean="0"/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000" dirty="0" smtClean="0"/>
                  <a:t> if and only 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𝐑𝐚𝐧𝐠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altLang="zh-CN" sz="2000" dirty="0" smtClean="0"/>
              </a:p>
              <a:p>
                <a:pPr marL="1257300" lvl="2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altLang="zh-CN" sz="2000" b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𝐑𝐚𝐧𝐠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𝐃𝐞𝐜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=⊥</m:t>
                    </m:r>
                  </m:oMath>
                </a14:m>
                <a:endParaRPr lang="en-US" altLang="zh-CN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b="1" dirty="0" smtClean="0"/>
                  <a:t>Construction of the special </a:t>
                </a:r>
                <a:r>
                  <a:rPr lang="en-US" altLang="zh-CN" sz="2400" b="1" dirty="0" err="1" smtClean="0"/>
                  <a:t>PrivKE</a:t>
                </a:r>
                <a:r>
                  <a:rPr lang="en-US" altLang="zh-CN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𝐄𝐧𝐜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m:rPr>
                                <m:lit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p>
                              <m:sSup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altLang="zh-CN" sz="2400" dirty="0" smtClean="0"/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is a PRF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b="1" dirty="0" smtClean="0"/>
                  <a:t>The Transformation: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/>
                  <a:t>For each wire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sz="2000" dirty="0" smtClean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BC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/>
                  <a:t>, choose two labels (secret keys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zh-CN" sz="2000" dirty="0" smtClean="0"/>
                  <a:t>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2000" dirty="0" smtClean="0"/>
                  <a:t> </a:t>
                </a:r>
              </a:p>
              <a:p>
                <a:pPr marL="1257300" lvl="2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=0,1,</m:t>
                    </m:r>
                  </m:oMath>
                </a14:m>
                <a:r>
                  <a:rPr lang="en-US" altLang="zh-CN" b="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means that the value 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/>
                  <a:t>For each gate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sz="2000" dirty="0" smtClean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BC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/>
                  <a:t>, convert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sz="2000" dirty="0" smtClean="0"/>
                  <a:t> to a garbled gate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GC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/>
                  <a:t>, which is a table 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/>
                  <a:t>For </a:t>
                </a:r>
                <a:r>
                  <a:rPr lang="en-US" altLang="zh-CN" sz="2000" dirty="0"/>
                  <a:t>each gate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sz="2000" dirty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BC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, </a:t>
                </a:r>
                <a:r>
                  <a:rPr lang="en-US" altLang="zh-CN" sz="2000" dirty="0" smtClean="0"/>
                  <a:t>assign a  random permutation to permute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GC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 smtClean="0"/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GC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dirty="0" smtClean="0"/>
                  <a:t>all permuted tables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 smtClean="0"/>
                  <a:t>Output</a:t>
                </a:r>
                <a:r>
                  <a:rPr lang="en-US" altLang="zh-CN" sz="2000" dirty="0" smtClean="0"/>
                  <a:t>: </a:t>
                </a:r>
                <a:r>
                  <a:rPr lang="en-US" altLang="zh-CN" sz="2000" dirty="0"/>
                  <a:t>labels of input wires, labels of output wires, </a:t>
                </a:r>
                <a:r>
                  <a:rPr lang="en-US" altLang="zh-CN" sz="2000" dirty="0" smtClean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GC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altLang="zh-CN" sz="2000" dirty="0" smtClean="0"/>
              </a:p>
            </p:txBody>
          </p:sp>
        </mc:Choice>
        <mc:Fallback xmlns="">
          <p:sp>
            <p:nvSpPr>
              <p:cNvPr id="14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22966"/>
                <a:ext cx="9144000" cy="5740546"/>
              </a:xfrm>
              <a:prstGeom prst="rect">
                <a:avLst/>
              </a:prstGeom>
              <a:blipFill rotWithShape="0">
                <a:blip r:embed="rId4"/>
                <a:stretch>
                  <a:fillRect l="-1000" t="-531" b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44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Perfect Indistinguishability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0" y="1219200"/>
                <a:ext cx="9144000" cy="1010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0" dirty="0" smtClean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𝐆𝐞𝐧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𝐄𝐧𝐜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𝐃𝐞𝐜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sz="2400" dirty="0" smtClean="0"/>
                  <a:t> be a private-key encryption. Define an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400" dirty="0" smtClean="0"/>
                  <a:t>        </a:t>
                </a:r>
                <a:r>
                  <a:rPr lang="en-US" sz="2400" b="1" dirty="0" smtClean="0"/>
                  <a:t>adversarial indistinguishability experiment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</a:rPr>
                      <m:t>Priv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400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eav</m:t>
                        </m:r>
                      </m:sup>
                    </m:sSubSup>
                  </m:oMath>
                </a14:m>
                <a:r>
                  <a:rPr lang="en-US" sz="2400" dirty="0"/>
                  <a:t> </a:t>
                </a:r>
                <a:endParaRPr lang="en-US" sz="2000" dirty="0" smtClean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9200"/>
                <a:ext cx="9144000" cy="1010790"/>
              </a:xfrm>
              <a:prstGeom prst="rect">
                <a:avLst/>
              </a:prstGeom>
              <a:blipFill rotWithShape="0">
                <a:blip r:embed="rId3"/>
                <a:stretch>
                  <a:fillRect l="-1000" t="-602" b="-8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381113" y="2247399"/>
            <a:ext cx="2415117" cy="2934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72631" y="2247399"/>
            <a:ext cx="2286000" cy="2934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52660" y="2247400"/>
                <a:ext cx="19929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/>
                  <a:t>choose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60" y="2247400"/>
                <a:ext cx="199291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7339" t="-28889" r="-275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3796231" y="2809009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53431" y="2524991"/>
                <a:ext cx="736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431" y="2524991"/>
                <a:ext cx="73674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132" r="-247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68266" y="2863743"/>
                <a:ext cx="930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𝐆𝐞𝐧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266" y="2863743"/>
                <a:ext cx="930062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5882" r="-58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68266" y="3242441"/>
                <a:ext cx="989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266" y="3242441"/>
                <a:ext cx="98931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5521" t="-4444" r="-8589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75193" y="3598810"/>
                <a:ext cx="1599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193" y="3598810"/>
                <a:ext cx="1599925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908" t="-2174" r="-534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rot="10800000" flipH="1">
            <a:off x="3796231" y="3934599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544625" y="3657600"/>
                <a:ext cx="166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625" y="3657600"/>
                <a:ext cx="166006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3796231" y="4322618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82031" y="4038600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031" y="4038600"/>
                <a:ext cx="237244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28205" t="-4444" r="-256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445241" y="4495800"/>
                <a:ext cx="2274790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Priv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eav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1   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241" y="4495800"/>
                <a:ext cx="2274790" cy="61786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548455" y="3613311"/>
                <a:ext cx="12359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𝐂𝐡𝐚𝐥𝐥𝐞𝐧𝐠𝐞𝐫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48455" y="3613311"/>
                <a:ext cx="1235916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667" t="-6897" r="-35556" b="-6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5400000">
                <a:off x="7195342" y="3595970"/>
                <a:ext cx="1450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𝐀𝐝𝐯𝐞𝐫𝐬𝐚𝐫𝐲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195342" y="3595970"/>
                <a:ext cx="1450141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35556" t="-5882" r="-4444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5334000"/>
                <a:ext cx="9144000" cy="884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 smtClean="0"/>
                  <a:t>DEFINITION: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/>
                  <a:t>perfectly indistinguishable </a:t>
                </a:r>
                <a:r>
                  <a:rPr lang="en-US" sz="2400" dirty="0"/>
                  <a:t>if for </a:t>
                </a:r>
                <a:r>
                  <a:rPr lang="en-US" sz="2400" dirty="0" smtClean="0"/>
                  <a:t>every adversary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400" dirty="0" smtClean="0"/>
                  <a:t>, 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Priv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eav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0"/>
                <a:ext cx="9144000" cy="884281"/>
              </a:xfrm>
              <a:prstGeom prst="rect">
                <a:avLst/>
              </a:prstGeom>
              <a:blipFill rotWithShape="0">
                <a:blip r:embed="rId14"/>
                <a:stretch>
                  <a:fillRect l="-1000" t="-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72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600" dirty="0" smtClean="0"/>
                  <a:t>(2</a:t>
                </a:r>
                <a:r>
                  <a:rPr lang="en-US" altLang="zh-CN" sz="3600" dirty="0"/>
                  <a:t>)</a:t>
                </a:r>
                <a:r>
                  <a:rPr lang="en-US" altLang="zh-CN" sz="3600" dirty="0" smtClean="0"/>
                  <a:t> Alice: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</a:rPr>
                      <m:t>BC</m:t>
                    </m:r>
                    <m:r>
                      <a:rPr lang="en-US" altLang="zh-CN" sz="3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6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3600" dirty="0" smtClean="0"/>
                  <a:t>garbled circuit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</a:rPr>
                      <m:t>GC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" y="1219200"/>
            <a:ext cx="1828800" cy="200742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99" y="3962400"/>
            <a:ext cx="1828801" cy="203120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8761" y="1200913"/>
            <a:ext cx="2209799" cy="22097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3962400"/>
            <a:ext cx="2893321" cy="1450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97694" y="3519101"/>
                <a:ext cx="10786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/>
                  <a:t>AND gate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94" y="3519101"/>
                <a:ext cx="1078693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2994" t="-28261" r="-678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934582" y="6047601"/>
            <a:ext cx="10264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468451" y="3519101"/>
            <a:ext cx="12904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Choose labels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410776" y="5500301"/>
            <a:ext cx="14057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Encrypted gate</a:t>
            </a:r>
            <a:endParaRPr 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0" y="3944112"/>
            <a:ext cx="2895600" cy="139302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965838" y="5500301"/>
            <a:ext cx="23939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Permuted Encrypted gate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6502427" y="1143000"/>
                <a:ext cx="132074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GC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27" y="1143000"/>
                <a:ext cx="1320746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/>
          <p:cNvCxnSpPr>
            <a:stCxn id="20" idx="0"/>
            <a:endCxn id="22" idx="2"/>
          </p:cNvCxnSpPr>
          <p:nvPr/>
        </p:nvCxnSpPr>
        <p:spPr>
          <a:xfrm flipV="1">
            <a:off x="7162800" y="1696998"/>
            <a:ext cx="0" cy="2247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1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600" dirty="0" smtClean="0"/>
                  <a:t>(2</a:t>
                </a:r>
                <a:r>
                  <a:rPr lang="en-US" altLang="zh-CN" sz="3600" dirty="0"/>
                  <a:t>)</a:t>
                </a:r>
                <a:r>
                  <a:rPr lang="en-US" altLang="zh-CN" sz="3600" dirty="0" smtClean="0"/>
                  <a:t> Alice: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</a:rPr>
                      <m:t>BC</m:t>
                    </m:r>
                    <m:r>
                      <a:rPr lang="en-US" altLang="zh-CN" sz="3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6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3600" dirty="0" smtClean="0"/>
                  <a:t>garbled circuit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</a:rPr>
                      <m:t>GC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057656" y="3519101"/>
                <a:ext cx="9312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/>
                  <a:t>OR gate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56" y="3519101"/>
                <a:ext cx="931217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789" t="-28261" r="-789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934582" y="6047601"/>
            <a:ext cx="10264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468451" y="3519101"/>
            <a:ext cx="12904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Choose labels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410776" y="5500301"/>
            <a:ext cx="14057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Encrypted gate</a:t>
            </a:r>
            <a:endParaRPr 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965838" y="5500301"/>
            <a:ext cx="23939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Permuted Encrypted gate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6508532" y="1143000"/>
                <a:ext cx="132074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GC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532" y="1143000"/>
                <a:ext cx="1320746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/>
          <p:cNvCxnSpPr>
            <a:endCxn id="22" idx="2"/>
          </p:cNvCxnSpPr>
          <p:nvPr/>
        </p:nvCxnSpPr>
        <p:spPr>
          <a:xfrm flipV="1">
            <a:off x="7162800" y="1696998"/>
            <a:ext cx="6105" cy="2247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98" y="1309299"/>
            <a:ext cx="1828801" cy="190829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" y="3959748"/>
            <a:ext cx="1752599" cy="197906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2656" y="1300154"/>
            <a:ext cx="2362200" cy="212198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9950" y="3958521"/>
            <a:ext cx="2893321" cy="14373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7209" y="3967665"/>
            <a:ext cx="2883392" cy="14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1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600" dirty="0" smtClean="0"/>
                  <a:t>(2</a:t>
                </a:r>
                <a:r>
                  <a:rPr lang="en-US" altLang="zh-CN" sz="3600" dirty="0"/>
                  <a:t>)</a:t>
                </a:r>
                <a:r>
                  <a:rPr lang="en-US" altLang="zh-CN" sz="3600" dirty="0" smtClean="0"/>
                  <a:t> Alice: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</a:rPr>
                      <m:t>BC</m:t>
                    </m:r>
                    <m:r>
                      <a:rPr lang="en-US" altLang="zh-CN" sz="3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6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3600" dirty="0" smtClean="0"/>
                  <a:t>garbled circuit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</a:rPr>
                      <m:t>GC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914400" y="3519101"/>
                <a:ext cx="10612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/>
                  <a:t>NOT gate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519101"/>
                <a:ext cx="1061253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218" t="-28261" r="-689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934582" y="5257800"/>
            <a:ext cx="10264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Truth table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468451" y="3519101"/>
            <a:ext cx="12904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Choose labels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410776" y="4800600"/>
            <a:ext cx="14057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Encrypted gate</a:t>
            </a:r>
            <a:endParaRPr 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965838" y="4809744"/>
            <a:ext cx="23939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Permuted Encrypted gate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6513936" y="1143000"/>
                <a:ext cx="132074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GC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936" y="1143000"/>
                <a:ext cx="1320746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/>
          <p:cNvCxnSpPr>
            <a:endCxn id="22" idx="2"/>
          </p:cNvCxnSpPr>
          <p:nvPr/>
        </p:nvCxnSpPr>
        <p:spPr>
          <a:xfrm flipV="1">
            <a:off x="7162800" y="1696998"/>
            <a:ext cx="11509" cy="2247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008" y="1251785"/>
            <a:ext cx="582744" cy="21036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58" y="3946558"/>
            <a:ext cx="1275909" cy="127892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652" y="3934968"/>
            <a:ext cx="1928880" cy="87768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9869" y="3928872"/>
            <a:ext cx="1928880" cy="8776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6989" y="1251785"/>
            <a:ext cx="1176159" cy="21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4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altLang="zh-CN" sz="4000" dirty="0" smtClean="0"/>
                  <a:t>(3) Alice: Send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 panose="02040503050406030204" pitchFamily="18" charset="0"/>
                      </a:rPr>
                      <m:t>GC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 smtClean="0"/>
                  <a:t> and input labels to Bob</a:t>
                </a:r>
                <a:endParaRPr lang="en-US" sz="40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14"/>
              <p:cNvSpPr txBox="1"/>
              <p:nvPr/>
            </p:nvSpPr>
            <p:spPr>
              <a:xfrm>
                <a:off x="0" y="1325030"/>
                <a:ext cx="9144000" cy="134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b="1" dirty="0" smtClean="0"/>
                  <a:t>The garbiled circuit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GC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 </a:t>
                </a:r>
                <a:r>
                  <a:rPr lang="en-US" altLang="zh-CN" sz="2400" b="1" dirty="0" smtClean="0"/>
                  <a:t>consists of 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/>
                  <a:t>Permutated encrypted tables: 10 tables in our example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b="1" dirty="0" smtClean="0"/>
                  <a:t>The input labels for Alice’s inputs: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bSup>
                  </m:oMath>
                </a14:m>
                <a:endParaRPr lang="en-US" altLang="zh-CN" sz="2000" dirty="0" smtClean="0"/>
              </a:p>
            </p:txBody>
          </p:sp>
        </mc:Choice>
        <mc:Fallback xmlns="">
          <p:sp>
            <p:nvSpPr>
              <p:cNvPr id="2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25030"/>
                <a:ext cx="9144000" cy="1341970"/>
              </a:xfrm>
              <a:prstGeom prst="rect">
                <a:avLst/>
              </a:prstGeom>
              <a:blipFill rotWithShape="0">
                <a:blip r:embed="rId4"/>
                <a:stretch>
                  <a:fillRect l="-1000" t="-2262" b="-8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le 1"/>
          <p:cNvSpPr txBox="1">
            <a:spLocks/>
          </p:cNvSpPr>
          <p:nvPr/>
        </p:nvSpPr>
        <p:spPr>
          <a:xfrm>
            <a:off x="0" y="3124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/>
              <a:t>(4) Bob: Collect </a:t>
            </a:r>
            <a:r>
              <a:rPr lang="en-US" sz="3600" dirty="0" smtClean="0"/>
              <a:t>input labels from Alice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14"/>
              <p:cNvSpPr txBox="1"/>
              <p:nvPr/>
            </p:nvSpPr>
            <p:spPr>
              <a:xfrm>
                <a:off x="0" y="4343400"/>
                <a:ext cx="9144000" cy="1608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b="1" dirty="0" smtClean="0"/>
                  <a:t>The input labels for Bob’s inputs: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bSup>
                  </m:oMath>
                </a14:m>
                <a:endParaRPr lang="en-US" altLang="zh-CN" sz="2000" dirty="0" smtClean="0"/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/>
                  <a:t>Bob needs to run 1 out of 2 OT with Alice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/>
                  <a:t>Alice is the sender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/>
                  <a:t>Bob is the chooser</a:t>
                </a:r>
              </a:p>
            </p:txBody>
          </p:sp>
        </mc:Choice>
        <mc:Fallback xmlns="">
          <p:sp>
            <p:nvSpPr>
              <p:cNvPr id="28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43400"/>
                <a:ext cx="9144000" cy="1608646"/>
              </a:xfrm>
              <a:prstGeom prst="rect">
                <a:avLst/>
              </a:prstGeom>
              <a:blipFill rotWithShape="0">
                <a:blip r:embed="rId5"/>
                <a:stretch>
                  <a:fillRect l="-1000" b="-4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32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(5) Bob: Evaluate the Garbled Circuit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914400"/>
                <a:ext cx="9144000" cy="543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400" b="1" dirty="0" smtClean="0">
                    <a:solidFill>
                      <a:schemeClr val="tx1"/>
                    </a:solidFill>
                  </a:rPr>
                  <a:t>Bob: 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decrypt </a:t>
                </a:r>
                <a:r>
                  <a:rPr lang="en-US" altLang="zh-CN" sz="2400" dirty="0" smtClean="0"/>
                  <a:t>the permuted encrypted table 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400"/>
                <a:ext cx="9144000" cy="543354"/>
              </a:xfrm>
              <a:prstGeom prst="rect">
                <a:avLst/>
              </a:prstGeom>
              <a:blipFill rotWithShape="0">
                <a:blip r:embed="rId3"/>
                <a:stretch>
                  <a:fillRect b="-19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199" y="1377236"/>
            <a:ext cx="5076001" cy="1437360"/>
          </a:xfrm>
          <a:prstGeom prst="rect">
            <a:avLst/>
          </a:prstGeom>
        </p:spPr>
      </p:pic>
      <p:sp>
        <p:nvSpPr>
          <p:cNvPr id="20" name="TextBox 14"/>
          <p:cNvSpPr txBox="1"/>
          <p:nvPr/>
        </p:nvSpPr>
        <p:spPr>
          <a:xfrm>
            <a:off x="0" y="3892132"/>
            <a:ext cx="91440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tx1"/>
                </a:solidFill>
              </a:rPr>
              <a:t>Bob: </a:t>
            </a:r>
            <a:r>
              <a:rPr lang="en-US" altLang="zh-CN" sz="2400" dirty="0" smtClean="0">
                <a:solidFill>
                  <a:schemeClr val="tx1"/>
                </a:solidFill>
              </a:rPr>
              <a:t>only one of the decryption is successful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14"/>
              <p:cNvSpPr txBox="1"/>
              <p:nvPr/>
            </p:nvSpPr>
            <p:spPr>
              <a:xfrm>
                <a:off x="0" y="4347145"/>
                <a:ext cx="9144000" cy="575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400" b="1" dirty="0" smtClean="0">
                    <a:solidFill>
                      <a:schemeClr val="tx1"/>
                    </a:solidFill>
                  </a:rPr>
                  <a:t>Bob: 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the successful decryption gives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altLang="zh-CN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47145"/>
                <a:ext cx="9144000" cy="575670"/>
              </a:xfrm>
              <a:prstGeom prst="rect">
                <a:avLst/>
              </a:prstGeom>
              <a:blipFill rotWithShape="0">
                <a:blip r:embed="rId5"/>
                <a:stretch>
                  <a:fillRect b="-2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14"/>
          <p:cNvSpPr txBox="1"/>
          <p:nvPr/>
        </p:nvSpPr>
        <p:spPr>
          <a:xfrm>
            <a:off x="0" y="4842297"/>
            <a:ext cx="91440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tx1"/>
                </a:solidFill>
              </a:rPr>
              <a:t>Bob: </a:t>
            </a:r>
            <a:r>
              <a:rPr lang="en-US" altLang="zh-CN" sz="2400" dirty="0" smtClean="0">
                <a:solidFill>
                  <a:schemeClr val="tx1"/>
                </a:solidFill>
              </a:rPr>
              <a:t>the decryption is done until the output wire is reached</a:t>
            </a:r>
          </a:p>
        </p:txBody>
      </p:sp>
      <p:sp>
        <p:nvSpPr>
          <p:cNvPr id="23" name="TextBox 14"/>
          <p:cNvSpPr txBox="1"/>
          <p:nvPr/>
        </p:nvSpPr>
        <p:spPr>
          <a:xfrm>
            <a:off x="0" y="5267754"/>
            <a:ext cx="9144000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tx1"/>
                </a:solidFill>
              </a:rPr>
              <a:t>Bob: </a:t>
            </a:r>
            <a:r>
              <a:rPr lang="en-US" altLang="zh-CN" sz="2400" dirty="0" smtClean="0">
                <a:solidFill>
                  <a:schemeClr val="tx1"/>
                </a:solidFill>
              </a:rPr>
              <a:t>send the output label to Alice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8018" y="3158570"/>
            <a:ext cx="3096361" cy="814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14"/>
              <p:cNvSpPr txBox="1"/>
              <p:nvPr/>
            </p:nvSpPr>
            <p:spPr>
              <a:xfrm>
                <a:off x="0" y="2734078"/>
                <a:ext cx="9144000" cy="505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400" b="1" dirty="0" smtClean="0">
                    <a:solidFill>
                      <a:schemeClr val="tx1"/>
                    </a:solidFill>
                  </a:rPr>
                  <a:t>Bob: 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decrypt </a:t>
                </a:r>
                <a:r>
                  <a:rPr lang="en-US" altLang="zh-CN" sz="2400" dirty="0" smtClean="0"/>
                  <a:t>the permuted encrypted table 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endParaRPr lang="en-US" altLang="zh-CN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34078"/>
                <a:ext cx="9144000" cy="505010"/>
              </a:xfrm>
              <a:prstGeom prst="rect">
                <a:avLst/>
              </a:prstGeom>
              <a:blipFill rotWithShape="0">
                <a:blip r:embed="rId7"/>
                <a:stretch>
                  <a:fillRect t="-1220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le 1"/>
          <p:cNvSpPr txBox="1">
            <a:spLocks/>
          </p:cNvSpPr>
          <p:nvPr/>
        </p:nvSpPr>
        <p:spPr>
          <a:xfrm>
            <a:off x="0" y="5410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(6) Alice: Convert the output label to output</a:t>
            </a:r>
          </a:p>
        </p:txBody>
      </p:sp>
    </p:spTree>
    <p:extLst>
      <p:ext uri="{BB962C8B-B14F-4D97-AF65-F5344CB8AC3E}">
        <p14:creationId xmlns:p14="http://schemas.microsoft.com/office/powerpoint/2010/main" val="116779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2-Party Computation of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𝐆𝐄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1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blipFill rotWithShape="0">
                <a:blip r:embed="rId3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046" y="989281"/>
            <a:ext cx="4921518" cy="55639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066800" y="1416198"/>
                <a:ext cx="651164" cy="280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416198"/>
                <a:ext cx="651164" cy="280333"/>
              </a:xfrm>
              <a:prstGeom prst="rect">
                <a:avLst/>
              </a:prstGeom>
              <a:blipFill rotWithShape="0">
                <a:blip r:embed="rId5"/>
                <a:stretch>
                  <a:fillRect r="-280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991591" y="1350389"/>
                <a:ext cx="651164" cy="280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91" y="1350389"/>
                <a:ext cx="651164" cy="280718"/>
              </a:xfrm>
              <a:prstGeom prst="rect">
                <a:avLst/>
              </a:prstGeom>
              <a:blipFill rotWithShape="0">
                <a:blip r:embed="rId6"/>
                <a:stretch>
                  <a:fillRect r="-280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580409" y="1648263"/>
                <a:ext cx="651164" cy="281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409" y="1648263"/>
                <a:ext cx="651164" cy="281616"/>
              </a:xfrm>
              <a:prstGeom prst="rect">
                <a:avLst/>
              </a:prstGeom>
              <a:blipFill rotWithShape="0">
                <a:blip r:embed="rId7"/>
                <a:stretch>
                  <a:fillRect r="-3738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505200" y="1274189"/>
                <a:ext cx="651164" cy="279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274189"/>
                <a:ext cx="651164" cy="279948"/>
              </a:xfrm>
              <a:prstGeom prst="rect">
                <a:avLst/>
              </a:prstGeom>
              <a:blipFill rotWithShape="0">
                <a:blip r:embed="rId8"/>
                <a:stretch>
                  <a:fillRect r="-280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419600" y="1603456"/>
                <a:ext cx="651164" cy="295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603456"/>
                <a:ext cx="651164" cy="295530"/>
              </a:xfrm>
              <a:prstGeom prst="rect">
                <a:avLst/>
              </a:prstGeom>
              <a:blipFill rotWithShape="0">
                <a:blip r:embed="rId9"/>
                <a:stretch>
                  <a:fillRect r="-2804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704609" y="1329607"/>
                <a:ext cx="651164" cy="281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609" y="1329607"/>
                <a:ext cx="651164" cy="281872"/>
              </a:xfrm>
              <a:prstGeom prst="rect">
                <a:avLst/>
              </a:prstGeom>
              <a:blipFill rotWithShape="0">
                <a:blip r:embed="rId10"/>
                <a:stretch>
                  <a:fillRect r="-280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116782" y="2472829"/>
                <a:ext cx="651164" cy="281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782" y="2472829"/>
                <a:ext cx="651164" cy="281680"/>
              </a:xfrm>
              <a:prstGeom prst="rect">
                <a:avLst/>
              </a:prstGeom>
              <a:blipFill rotWithShape="0">
                <a:blip r:embed="rId11"/>
                <a:stretch>
                  <a:fillRect r="-373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3851564" y="2583665"/>
                <a:ext cx="651164" cy="280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564" y="2583665"/>
                <a:ext cx="651164" cy="280333"/>
              </a:xfrm>
              <a:prstGeom prst="rect">
                <a:avLst/>
              </a:prstGeom>
              <a:blipFill rotWithShape="0">
                <a:blip r:embed="rId12"/>
                <a:stretch>
                  <a:fillRect r="-280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312719" y="2798189"/>
                <a:ext cx="651164" cy="279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719" y="2798189"/>
                <a:ext cx="651164" cy="279948"/>
              </a:xfrm>
              <a:prstGeom prst="rect">
                <a:avLst/>
              </a:prstGeom>
              <a:blipFill rotWithShape="0">
                <a:blip r:embed="rId13"/>
                <a:stretch>
                  <a:fillRect r="-373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3768436" y="3300638"/>
                <a:ext cx="651164" cy="280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436" y="3300638"/>
                <a:ext cx="651164" cy="280333"/>
              </a:xfrm>
              <a:prstGeom prst="rect">
                <a:avLst/>
              </a:prstGeom>
              <a:blipFill rotWithShape="0">
                <a:blip r:embed="rId14"/>
                <a:stretch>
                  <a:fillRect r="-2056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942609" y="3331589"/>
                <a:ext cx="651164" cy="280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609" y="3331589"/>
                <a:ext cx="651164" cy="280333"/>
              </a:xfrm>
              <a:prstGeom prst="rect">
                <a:avLst/>
              </a:prstGeom>
              <a:blipFill rotWithShape="0">
                <a:blip r:embed="rId15"/>
                <a:stretch>
                  <a:fillRect r="-1962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3699164" y="4118056"/>
                <a:ext cx="651164" cy="280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164" y="4118056"/>
                <a:ext cx="651164" cy="280333"/>
              </a:xfrm>
              <a:prstGeom prst="rect">
                <a:avLst/>
              </a:prstGeom>
              <a:blipFill rotWithShape="0">
                <a:blip r:embed="rId16"/>
                <a:stretch>
                  <a:fillRect r="-1962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887191" y="4145544"/>
                <a:ext cx="651164" cy="280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191" y="4145544"/>
                <a:ext cx="651164" cy="280333"/>
              </a:xfrm>
              <a:prstGeom prst="rect">
                <a:avLst/>
              </a:prstGeom>
              <a:blipFill rotWithShape="0">
                <a:blip r:embed="rId17"/>
                <a:stretch>
                  <a:fillRect r="-1962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2414155" y="5184856"/>
                <a:ext cx="651164" cy="280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155" y="5184856"/>
                <a:ext cx="651164" cy="280333"/>
              </a:xfrm>
              <a:prstGeom prst="rect">
                <a:avLst/>
              </a:prstGeom>
              <a:blipFill rotWithShape="0">
                <a:blip r:embed="rId18"/>
                <a:stretch>
                  <a:fillRect r="-2056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3612573" y="5084189"/>
                <a:ext cx="651164" cy="284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573" y="5084189"/>
                <a:ext cx="651164" cy="284501"/>
              </a:xfrm>
              <a:prstGeom prst="rect">
                <a:avLst/>
              </a:prstGeom>
              <a:blipFill rotWithShape="0">
                <a:blip r:embed="rId19"/>
                <a:stretch>
                  <a:fillRect r="-2075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3654137" y="6175456"/>
                <a:ext cx="651164" cy="280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137" y="6175456"/>
                <a:ext cx="651164" cy="280333"/>
              </a:xfrm>
              <a:prstGeom prst="rect">
                <a:avLst/>
              </a:prstGeom>
              <a:blipFill rotWithShape="0">
                <a:blip r:embed="rId20"/>
                <a:stretch>
                  <a:fillRect r="-2056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图片 4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74076" y="1956832"/>
            <a:ext cx="935261" cy="39116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09921" y="1986800"/>
            <a:ext cx="935261" cy="388197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54083" y="1985932"/>
            <a:ext cx="935261" cy="394123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29109" y="3743441"/>
            <a:ext cx="1041810" cy="394123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45182" y="3744015"/>
            <a:ext cx="1041810" cy="394123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312706" y="2658533"/>
            <a:ext cx="1610070" cy="770467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59984" y="2707719"/>
            <a:ext cx="1598231" cy="770467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88459" y="4202638"/>
            <a:ext cx="1598231" cy="767503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148250" y="4398389"/>
            <a:ext cx="1704780" cy="77343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065319" y="5426769"/>
            <a:ext cx="1704780" cy="770467"/>
          </a:xfrm>
          <a:prstGeom prst="rect">
            <a:avLst/>
          </a:prstGeom>
        </p:spPr>
      </p:pic>
      <p:sp>
        <p:nvSpPr>
          <p:cNvPr id="56" name="图文框 55"/>
          <p:cNvSpPr/>
          <p:nvPr/>
        </p:nvSpPr>
        <p:spPr>
          <a:xfrm>
            <a:off x="1213104" y="2124456"/>
            <a:ext cx="1030577" cy="225433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图文框 56"/>
          <p:cNvSpPr/>
          <p:nvPr/>
        </p:nvSpPr>
        <p:spPr>
          <a:xfrm>
            <a:off x="3763927" y="2151888"/>
            <a:ext cx="1030577" cy="225433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图文框 57"/>
          <p:cNvSpPr/>
          <p:nvPr/>
        </p:nvSpPr>
        <p:spPr>
          <a:xfrm>
            <a:off x="5790847" y="1958051"/>
            <a:ext cx="1030577" cy="223201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图文框 58"/>
          <p:cNvSpPr/>
          <p:nvPr/>
        </p:nvSpPr>
        <p:spPr>
          <a:xfrm>
            <a:off x="2267712" y="3005447"/>
            <a:ext cx="1659756" cy="225433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图文框 59"/>
          <p:cNvSpPr/>
          <p:nvPr/>
        </p:nvSpPr>
        <p:spPr>
          <a:xfrm>
            <a:off x="5618868" y="2874264"/>
            <a:ext cx="1659756" cy="225433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图文框 60"/>
          <p:cNvSpPr/>
          <p:nvPr/>
        </p:nvSpPr>
        <p:spPr>
          <a:xfrm>
            <a:off x="3635911" y="3910703"/>
            <a:ext cx="1030577" cy="225433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图文框 62"/>
          <p:cNvSpPr/>
          <p:nvPr/>
        </p:nvSpPr>
        <p:spPr>
          <a:xfrm>
            <a:off x="4745383" y="3916680"/>
            <a:ext cx="1030577" cy="225433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图文框 63"/>
          <p:cNvSpPr/>
          <p:nvPr/>
        </p:nvSpPr>
        <p:spPr>
          <a:xfrm>
            <a:off x="1752600" y="4191000"/>
            <a:ext cx="1659756" cy="225433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图文框 65"/>
          <p:cNvSpPr/>
          <p:nvPr/>
        </p:nvSpPr>
        <p:spPr>
          <a:xfrm>
            <a:off x="3078480" y="5590032"/>
            <a:ext cx="1659756" cy="225433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图文框 66"/>
          <p:cNvSpPr/>
          <p:nvPr/>
        </p:nvSpPr>
        <p:spPr>
          <a:xfrm>
            <a:off x="4166616" y="4575167"/>
            <a:ext cx="1659756" cy="225433"/>
          </a:xfrm>
          <a:prstGeom prst="frame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77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Delegating Computation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0" y="2728281"/>
                <a:ext cx="9144000" cy="3342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2">
                  <a:lnSpc>
                    <a:spcPct val="120000"/>
                  </a:lnSpc>
                </a:pPr>
                <a:r>
                  <a:rPr lang="en-US" sz="2400" b="1" dirty="0" smtClean="0"/>
                  <a:t>A Naive Scenario for Delegating Computation:</a:t>
                </a:r>
              </a:p>
              <a:p>
                <a:pPr marL="8001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Alice has a weak device such as a smart phone, a netbook, a sensor, …</a:t>
                </a:r>
                <a:endParaRPr lang="en-US" sz="2000" b="1" dirty="0" smtClean="0"/>
              </a:p>
              <a:p>
                <a:pPr marL="1257300" lvl="4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s</a:t>
                </a:r>
                <a:r>
                  <a:rPr lang="en-US" dirty="0" smtClean="0"/>
                  <a:t>low CPU, limited storage, limited power</a:t>
                </a:r>
              </a:p>
              <a:p>
                <a:pPr marL="8001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Alice may collect a lot of data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) every day</a:t>
                </a:r>
              </a:p>
              <a:p>
                <a:pPr marL="8001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Due to limited storage, Alice stores the data </a:t>
                </a:r>
                <a:r>
                  <a:rPr lang="en-US" sz="2000" dirty="0"/>
                  <a:t>(denoted as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)</a:t>
                </a:r>
                <a:r>
                  <a:rPr lang="en-US" sz="2000" dirty="0" smtClean="0"/>
                  <a:t> on a cloud (Bob)</a:t>
                </a:r>
              </a:p>
              <a:p>
                <a:pPr marL="8001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Alice may want to learn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, e.g., sum, mean, variance, …</a:t>
                </a:r>
              </a:p>
              <a:p>
                <a:pPr marL="1257300" lvl="4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Alice downloads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and computes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? </a:t>
                </a:r>
              </a:p>
              <a:p>
                <a:pPr marL="1714500" lvl="5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Too much data! Too heavy computation!</a:t>
                </a:r>
                <a:endParaRPr lang="en-US" sz="1600" dirty="0" smtClean="0"/>
              </a:p>
              <a:p>
                <a:pPr marL="8001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Bob can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and send it to Alice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28281"/>
                <a:ext cx="9144000" cy="3342453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82" b="-1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 descr="MC900439836"/>
          <p:cNvPicPr>
            <a:picLocks noGrp="1" noChangeAspect="1" noChangeArrowheads="1"/>
          </p:cNvPicPr>
          <p:nvPr>
            <p:ph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808" y="1648756"/>
            <a:ext cx="690361" cy="690361"/>
          </a:xfr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00" y="1295400"/>
            <a:ext cx="971600" cy="139707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50548" y="2415473"/>
            <a:ext cx="4520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360920" y="2715768"/>
            <a:ext cx="3686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1821169" y="1697736"/>
            <a:ext cx="5208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3602264" y="1393305"/>
                <a:ext cx="18426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264" y="1393305"/>
                <a:ext cx="1842684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325" t="-4444" r="-430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/>
          <p:cNvCxnSpPr/>
          <p:nvPr/>
        </p:nvCxnSpPr>
        <p:spPr>
          <a:xfrm flipV="1">
            <a:off x="1828800" y="1969008"/>
            <a:ext cx="5208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434428" y="1690921"/>
                <a:ext cx="186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428" y="1690921"/>
                <a:ext cx="186269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45161" t="-2174" r="-3871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/>
          <p:cNvCxnSpPr/>
          <p:nvPr/>
        </p:nvCxnSpPr>
        <p:spPr>
          <a:xfrm rot="10800000" flipV="1">
            <a:off x="1828800" y="2249424"/>
            <a:ext cx="5208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4148975" y="1975279"/>
                <a:ext cx="9442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975" y="1975279"/>
                <a:ext cx="944233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5806" t="-2222" r="-838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爆炸形 1 22"/>
              <p:cNvSpPr/>
              <p:nvPr/>
            </p:nvSpPr>
            <p:spPr>
              <a:xfrm>
                <a:off x="6233160" y="914400"/>
                <a:ext cx="2590800" cy="2286000"/>
              </a:xfrm>
              <a:prstGeom prst="irregularSeal1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are all disclosed to Bob!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爆炸形 1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160" y="914400"/>
                <a:ext cx="2590800" cy="2286000"/>
              </a:xfrm>
              <a:prstGeom prst="irregularSeal1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01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流程图: 联系 8"/>
              <p:cNvSpPr/>
              <p:nvPr/>
            </p:nvSpPr>
            <p:spPr>
              <a:xfrm>
                <a:off x="1920663" y="5120271"/>
                <a:ext cx="529954" cy="5334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流程图: 联系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663" y="5120271"/>
                <a:ext cx="529954" cy="533400"/>
              </a:xfrm>
              <a:prstGeom prst="flowChartConnector">
                <a:avLst/>
              </a:prstGeom>
              <a:blipFill rotWithShape="0">
                <a:blip r:embed="rId3"/>
                <a:stretch>
                  <a:fillRect l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流程图: 联系 7"/>
              <p:cNvSpPr/>
              <p:nvPr/>
            </p:nvSpPr>
            <p:spPr>
              <a:xfrm>
                <a:off x="1920663" y="4178439"/>
                <a:ext cx="529954" cy="5334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流程图: 联系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663" y="4178439"/>
                <a:ext cx="529954" cy="533400"/>
              </a:xfrm>
              <a:prstGeom prst="flowChartConnector">
                <a:avLst/>
              </a:prstGeom>
              <a:blipFill rotWithShape="0">
                <a:blip r:embed="rId4"/>
                <a:stretch>
                  <a:fillRect l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Homomorphic Encryption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0" y="1371600"/>
                <a:ext cx="9144000" cy="2751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2">
                  <a:lnSpc>
                    <a:spcPct val="120000"/>
                  </a:lnSpc>
                </a:pPr>
                <a:r>
                  <a:rPr lang="en-US" sz="2400" b="1" dirty="0" smtClean="0"/>
                  <a:t>DEFINITION: </a:t>
                </a:r>
                <a:r>
                  <a:rPr lang="en-US" sz="2400" dirty="0" smtClean="0"/>
                  <a:t>A public-key encryption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𝐆𝐞𝐧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𝐄𝐧𝐜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𝐃𝐞𝐜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sz="2400" dirty="0" smtClean="0"/>
                  <a:t> is </a:t>
                </a:r>
              </a:p>
              <a:p>
                <a:pPr marL="0" lvl="2"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  </a:t>
                </a:r>
                <a:r>
                  <a:rPr lang="en-US" sz="2400" b="1" dirty="0" smtClean="0"/>
                  <a:t>additively homomorphic</a:t>
                </a:r>
                <a:r>
                  <a:rPr lang="en-US" sz="2400" dirty="0" smtClean="0"/>
                  <a:t> if there is an operation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⊞</m:t>
                    </m:r>
                  </m:oMath>
                </a14:m>
                <a:r>
                  <a:rPr lang="en-US" sz="2400" dirty="0" smtClean="0"/>
                  <a:t> over the    </a:t>
                </a:r>
              </a:p>
              <a:p>
                <a:pPr marL="0" lvl="2"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  ciphertext space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 smtClean="0"/>
                  <a:t> such that for any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, </a:t>
                </a:r>
              </a:p>
              <a:p>
                <a:pPr marL="0" lvl="2"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 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sz="2400" dirty="0" smtClean="0"/>
                  <a:t>,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𝐄𝐧𝐜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, </a:t>
                </a:r>
              </a:p>
              <a:p>
                <a:pPr marL="0" lvl="2"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  the following identity holds:</a:t>
                </a:r>
              </a:p>
              <a:p>
                <a:pPr marL="0"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𝐃𝐞𝐜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⊞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1600"/>
                <a:ext cx="9144000" cy="2751522"/>
              </a:xfrm>
              <a:prstGeom prst="rect">
                <a:avLst/>
              </a:prstGeom>
              <a:blipFill rotWithShape="0">
                <a:blip r:embed="rId5"/>
                <a:stretch>
                  <a:fillRect l="-1000" t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04800" y="4260473"/>
                <a:ext cx="4624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260473"/>
                <a:ext cx="46249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7895" r="-526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04800" y="5202305"/>
                <a:ext cx="469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202305"/>
                <a:ext cx="46961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7792" r="-519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/>
          <p:cNvCxnSpPr>
            <a:stCxn id="3" idx="3"/>
            <a:endCxn id="8" idx="2"/>
          </p:cNvCxnSpPr>
          <p:nvPr/>
        </p:nvCxnSpPr>
        <p:spPr>
          <a:xfrm>
            <a:off x="767299" y="4445139"/>
            <a:ext cx="1153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3"/>
            <a:endCxn id="9" idx="2"/>
          </p:cNvCxnSpPr>
          <p:nvPr/>
        </p:nvCxnSpPr>
        <p:spPr>
          <a:xfrm>
            <a:off x="774416" y="5386971"/>
            <a:ext cx="1146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055444" y="3810000"/>
                <a:ext cx="25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444" y="3810000"/>
                <a:ext cx="255070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4286" r="-714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055444" y="5678424"/>
                <a:ext cx="2603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444" y="5678424"/>
                <a:ext cx="26039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1628" r="-930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130228" y="4742581"/>
                <a:ext cx="4635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228" y="4742581"/>
                <a:ext cx="463588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/>
          <p:cNvCxnSpPr>
            <a:stCxn id="8" idx="6"/>
            <a:endCxn id="16" idx="1"/>
          </p:cNvCxnSpPr>
          <p:nvPr/>
        </p:nvCxnSpPr>
        <p:spPr>
          <a:xfrm>
            <a:off x="2450617" y="4445139"/>
            <a:ext cx="679611" cy="482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9" idx="6"/>
            <a:endCxn id="16" idx="1"/>
          </p:cNvCxnSpPr>
          <p:nvPr/>
        </p:nvCxnSpPr>
        <p:spPr>
          <a:xfrm flipV="1">
            <a:off x="2450617" y="4927247"/>
            <a:ext cx="679611" cy="459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椭圆 20"/>
              <p:cNvSpPr/>
              <p:nvPr/>
            </p:nvSpPr>
            <p:spPr>
              <a:xfrm>
                <a:off x="4235836" y="4233303"/>
                <a:ext cx="2024980" cy="139319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椭圆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836" y="4233303"/>
                <a:ext cx="2024980" cy="1393198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/>
          <p:cNvCxnSpPr>
            <a:stCxn id="16" idx="3"/>
            <a:endCxn id="21" idx="2"/>
          </p:cNvCxnSpPr>
          <p:nvPr/>
        </p:nvCxnSpPr>
        <p:spPr>
          <a:xfrm>
            <a:off x="3593816" y="4927247"/>
            <a:ext cx="642020" cy="2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7120487" y="4702695"/>
                <a:ext cx="14139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487" y="4702695"/>
                <a:ext cx="1413913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/>
          <p:cNvCxnSpPr>
            <a:stCxn id="21" idx="6"/>
            <a:endCxn id="25" idx="1"/>
          </p:cNvCxnSpPr>
          <p:nvPr/>
        </p:nvCxnSpPr>
        <p:spPr>
          <a:xfrm>
            <a:off x="6260816" y="4929902"/>
            <a:ext cx="859671" cy="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027117" y="4702171"/>
                <a:ext cx="5915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𝐄𝐧𝐜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17" y="4702171"/>
                <a:ext cx="591509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1224" r="-1122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6367075" y="4556391"/>
                <a:ext cx="607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𝐃𝐞𝐜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75" y="4556391"/>
                <a:ext cx="607539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1000" r="-1100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4606011" y="5665863"/>
                <a:ext cx="12370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⊞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011" y="5665863"/>
                <a:ext cx="1237005" cy="461665"/>
              </a:xfrm>
              <a:prstGeom prst="rect">
                <a:avLst/>
              </a:prstGeom>
              <a:blipFill rotWithShape="0">
                <a:blip r:embed="rId1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43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Paillier’s Encryption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0" y="1295400"/>
                <a:ext cx="9144000" cy="46548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CONSTRUCTION: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𝐆𝐞𝐧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𝐄𝐧𝐜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𝐃𝐞𝐜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/>
                      </a:rPr>
                      <m:t>𝑝𝑘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/>
                      </a:rPr>
                      <m:t>𝑠𝑘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  <m:r>
                      <a:rPr lang="en-US" sz="2000" dirty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000" b="1" dirty="0">
                        <a:solidFill>
                          <a:srgbClr val="C00000"/>
                        </a:solidFill>
                        <a:latin typeface="Cambria Math"/>
                      </a:rPr>
                      <m:t>𝐆𝐞𝐧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e>
                      <m:sup>
                        <m:r>
                          <a:rPr lang="en-CA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)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C00000"/>
                    </a:solidFill>
                  </a:rPr>
                  <a:t>choose two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-</a:t>
                </a:r>
                <a:r>
                  <a:rPr lang="en-US" sz="2000" dirty="0">
                    <a:solidFill>
                      <a:srgbClr val="C00000"/>
                    </a:solidFill>
                  </a:rPr>
                  <a:t>bit primes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endParaRPr lang="en-US" sz="2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/>
                      </a:rPr>
                      <m:t>𝑝𝑘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/>
                      </a:rPr>
                      <m:t>𝑠𝑘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/>
                      </a:rPr>
                      <m:t>=(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←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dirty="0">
                        <a:solidFill>
                          <a:srgbClr val="C00000"/>
                        </a:solidFill>
                        <a:latin typeface="Cambria Math"/>
                      </a:rPr>
                      <m:t>𝐄𝐧𝐜</m:t>
                    </m:r>
                    <m:d>
                      <m:dPr>
                        <m:ctrlP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𝑝𝑘</m:t>
                        </m:r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𝑚</m:t>
                        </m:r>
                      </m:e>
                    </m:d>
                    <m:r>
                      <a:rPr 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rgbClr val="C00000"/>
                    </a:solidFill>
                  </a:rPr>
                  <a:t>c</a:t>
                </a:r>
                <a:r>
                  <a:rPr lang="en-US" sz="2000" dirty="0" smtClean="0">
                    <a:solidFill>
                      <a:srgbClr val="C00000"/>
                    </a:solidFill>
                  </a:rPr>
                  <a:t>hoose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; 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/>
                      </a:rPr>
                      <m:t>𝑐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  </a:t>
                </a:r>
                <a:r>
                  <a:rPr lang="en-US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←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dirty="0">
                        <a:solidFill>
                          <a:srgbClr val="C00000"/>
                        </a:solidFill>
                        <a:latin typeface="Cambria Math"/>
                      </a:rPr>
                      <m:t>𝐃𝐞𝐜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/>
                      </a:rPr>
                      <m:t>𝑠𝑘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/>
                      </a:rPr>
                      <m:t>𝑐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: </a:t>
                </a:r>
                <a:r>
                  <a:rPr lang="en-US" sz="2000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−1)(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)−1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;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;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rgbClr val="C00000"/>
                    </a:solidFill>
                  </a:rPr>
                  <a:t>c</a:t>
                </a:r>
                <a:r>
                  <a:rPr lang="en-US" sz="2000" b="0" dirty="0" smtClean="0">
                    <a:solidFill>
                      <a:srgbClr val="C00000"/>
                    </a:solidFill>
                  </a:rPr>
                  <a:t>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b="0" dirty="0" smtClean="0">
                    <a:solidFill>
                      <a:srgbClr val="C00000"/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)≡1 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95400"/>
                <a:ext cx="9144000" cy="4654864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31" b="-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3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Homomorphic Property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0" y="1219200"/>
                <a:ext cx="9144000" cy="51771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THEOREM: </a:t>
                </a:r>
                <a:r>
                  <a:rPr lang="en-US" sz="2400" dirty="0" err="1" smtClean="0"/>
                  <a:t>Paillier</a:t>
                </a:r>
                <a:r>
                  <a:rPr lang="en-US" sz="2400" dirty="0" smtClean="0"/>
                  <a:t> encryption is </a:t>
                </a:r>
                <a:r>
                  <a:rPr lang="en-US" sz="2400" dirty="0"/>
                  <a:t>IND-CPA secure if the decisional </a:t>
                </a:r>
                <a:endParaRPr lang="en-US" sz="2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composite </a:t>
                </a:r>
                <a:r>
                  <a:rPr lang="en-US" sz="2400" dirty="0" err="1"/>
                  <a:t>residuosity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problem is hard. 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decisional </a:t>
                </a:r>
                <a:r>
                  <a:rPr lang="en-US" sz="2000" b="1" dirty="0" smtClean="0"/>
                  <a:t>composite </a:t>
                </a:r>
                <a:r>
                  <a:rPr lang="en-US" sz="2000" b="1" dirty="0" err="1"/>
                  <a:t>residuosity</a:t>
                </a:r>
                <a:r>
                  <a:rPr lang="en-US" sz="2000" b="1" dirty="0"/>
                  <a:t> </a:t>
                </a:r>
                <a:r>
                  <a:rPr lang="en-US" sz="2000" b="1" dirty="0" smtClean="0"/>
                  <a:t>problem</a:t>
                </a:r>
                <a:r>
                  <a:rPr lang="en-US" sz="2000" dirty="0" smtClean="0"/>
                  <a:t>: given an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en-US" sz="2000" dirty="0" smtClean="0"/>
                  <a:t>, distinguish between the following distributions: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Proof is omitted from this lecture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>
                    <a:solidFill>
                      <a:schemeClr val="tx1"/>
                    </a:solidFill>
                  </a:rPr>
                  <a:t>Homomorphic Addition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: by multiplying two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ciphertexts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⊞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𝐃𝐞𝐜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⊞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⊞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is a ciphertext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9200"/>
                <a:ext cx="9144000" cy="5177123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18" b="-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82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One-Time Pad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0" y="1219200"/>
                <a:ext cx="9144000" cy="5090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SCHEME: 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400" b="0" dirty="0" smtClean="0">
                  <a:ea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𝐆𝐞𝐧</m:t>
                    </m:r>
                  </m:oMath>
                </a14:m>
                <a:r>
                  <a:rPr lang="en-US" altLang="zh-CN" sz="2000" b="0" dirty="0" smtClean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:  </a:t>
                </a:r>
                <a:r>
                  <a:rPr lang="en-US" altLang="zh-CN" sz="2000" dirty="0" smtClean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b="0" dirty="0" smtClean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and output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sz="2000" b="0" dirty="0" smtClean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𝐄𝐧𝐜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0" dirty="0" smtClean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: output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000" b="0" dirty="0" smtClean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𝐃𝐞𝐜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0" dirty="0" smtClean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:  </a:t>
                </a:r>
                <a:r>
                  <a:rPr lang="en-US" altLang="zh-CN" sz="2000" dirty="0" smtClean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sz="2000" b="0" dirty="0" smtClean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⊕:</m:t>
                    </m:r>
                  </m:oMath>
                </a14:m>
                <a:r>
                  <a:rPr lang="en-US" altLang="zh-CN" sz="2000" b="0" dirty="0" smtClean="0">
                    <a:solidFill>
                      <a:schemeClr val="accent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the XOR operator-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0⊕0=1⊕1=0;0⊕1=1⊕0=1</m:t>
                    </m:r>
                  </m:oMath>
                </a14:m>
                <a:endParaRPr lang="en-US" altLang="zh-CN" sz="2000" b="0" dirty="0" smtClean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same as the operation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altLang="zh-CN" sz="2000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</m:t>
                    </m:r>
                  </m:oMath>
                </a14:m>
                <a:endParaRPr lang="en-US" altLang="zh-CN" sz="2000" b="0" dirty="0" smtClean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 smtClean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/>
                  <a:t>EXAMPLE: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=111,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=101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accent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encryption: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=010</m:t>
                    </m:r>
                  </m:oMath>
                </a14:m>
                <a:endParaRPr lang="en-US" altLang="zh-CN" sz="2000" dirty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accent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decryption: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=101</m:t>
                    </m:r>
                  </m:oMath>
                </a14:m>
                <a:endParaRPr lang="en-US" altLang="zh-CN" sz="2400" b="1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REMARKs: </a:t>
                </a:r>
                <a:r>
                  <a:rPr lang="en-US" altLang="zh-CN" sz="2400" dirty="0" smtClean="0"/>
                  <a:t>proposed </a:t>
                </a:r>
                <a:r>
                  <a:rPr lang="en-US" altLang="zh-CN" sz="2400" dirty="0"/>
                  <a:t>by </a:t>
                </a:r>
                <a:r>
                  <a:rPr lang="en-US" altLang="zh-CN" sz="2400" dirty="0" err="1"/>
                  <a:t>Vernam</a:t>
                </a:r>
                <a:r>
                  <a:rPr lang="en-US" altLang="zh-CN" sz="2400" dirty="0"/>
                  <a:t> in 1917 (</a:t>
                </a:r>
                <a:r>
                  <a:rPr lang="en-US" altLang="zh-CN" sz="2400" dirty="0" smtClean="0"/>
                  <a:t>a.k.a. </a:t>
                </a:r>
                <a:r>
                  <a:rPr lang="en-US" altLang="zh-CN" sz="2400" dirty="0" err="1" smtClean="0"/>
                  <a:t>Vernam’s</a:t>
                </a:r>
                <a:r>
                  <a:rPr lang="en-US" altLang="zh-CN" sz="2400" dirty="0" smtClean="0"/>
                  <a:t> </a:t>
                </a:r>
                <a:r>
                  <a:rPr lang="en-US" altLang="zh-CN" sz="2400" dirty="0"/>
                  <a:t>Cipher)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perfectly secret (proved by Shannon in 1942)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/>
                  <a:t>the Red phone between </a:t>
                </a:r>
                <a:r>
                  <a:rPr lang="en-US" altLang="zh-CN" sz="2000" dirty="0"/>
                  <a:t>White house and </a:t>
                </a:r>
                <a:r>
                  <a:rPr lang="en-US" altLang="zh-CN" sz="2000" dirty="0" smtClean="0"/>
                  <a:t>Kremlin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9200"/>
                <a:ext cx="9144000" cy="5090624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20" b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944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Homomorphic Property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0" y="990600"/>
                <a:ext cx="9144000" cy="5440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>
                    <a:solidFill>
                      <a:schemeClr val="tx1"/>
                    </a:solidFill>
                  </a:rPr>
                  <a:t>Homomorphic Scalar Multiplication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: by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exponentiating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a ciphertext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>Is it possible to compute a ciphertext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?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𝐃𝐞𝐜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is a ciphertext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Homomorphic </a:t>
                </a:r>
                <a:r>
                  <a:rPr lang="en-US" sz="2400" b="1" dirty="0" smtClean="0"/>
                  <a:t>Linear Combination</a:t>
                </a:r>
                <a:r>
                  <a:rPr lang="en-US" sz="2400" dirty="0" smtClean="0"/>
                  <a:t>: </a:t>
                </a:r>
                <a:endParaRPr lang="en-US" sz="24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Is it possible to compute a ciphertext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?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𝐃𝐞𝐜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000" dirty="0"/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/>
                  <a:t>a ciphertext of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0600"/>
                <a:ext cx="9144000" cy="5440977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12" b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79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One-Time Pad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0" y="1219200"/>
                <a:ext cx="9144000" cy="467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>
                    <a:ea typeface="Cambria Math" panose="02040503050406030204" pitchFamily="18" charset="0"/>
                  </a:rPr>
                  <a:t>THEOREM: </a:t>
                </a:r>
                <a:r>
                  <a:rPr lang="en-US" altLang="zh-CN" sz="2400" dirty="0" smtClean="0">
                    <a:ea typeface="Cambria Math" panose="02040503050406030204" pitchFamily="18" charset="0"/>
                  </a:rPr>
                  <a:t>One-time pad is perfectly secret.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func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⁡[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m:rPr>
                        <m:lit/>
                      </m:rP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000" b="0" dirty="0" smtClean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r>
                          <a:rPr lang="en-US" altLang="zh-CN" sz="200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func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⁡[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m:rPr>
                        <m:lit/>
                      </m:rP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000" dirty="0" smtClean="0">
                  <a:ea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func>
                  </m:oMath>
                </a14:m>
                <a:endParaRPr lang="en-US" altLang="zh-CN" sz="2000" dirty="0" smtClean="0"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>
                    <a:ea typeface="Cambria Math" panose="02040503050406030204" pitchFamily="18" charset="0"/>
                  </a:rPr>
                  <a:t>REMARKs: </a:t>
                </a:r>
                <a:r>
                  <a:rPr lang="en-US" altLang="zh-CN" sz="2400" dirty="0" smtClean="0">
                    <a:ea typeface="Cambria Math" panose="02040503050406030204" pitchFamily="18" charset="0"/>
                  </a:rPr>
                  <a:t>the one-time pad has many drawbacks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 smtClean="0">
                    <a:ea typeface="Cambria Math" panose="02040503050406030204" pitchFamily="18" charset="0"/>
                  </a:rPr>
                  <a:t>long secret key:</a:t>
                </a:r>
                <a:r>
                  <a:rPr lang="en-US" altLang="zh-CN" sz="2000" dirty="0" smtClean="0">
                    <a:ea typeface="Cambria Math" panose="02040503050406030204" pitchFamily="18" charset="0"/>
                  </a:rPr>
                  <a:t> the secret key is as long as the message, i.e.,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altLang="zh-CN" sz="2000" b="0" dirty="0" smtClean="0">
                  <a:ea typeface="Cambria Math" panose="02040503050406030204" pitchFamily="18" charset="0"/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 err="1" smtClean="0">
                    <a:ea typeface="Cambria Math" panose="02040503050406030204" pitchFamily="18" charset="0"/>
                  </a:rPr>
                  <a:t>Kerckhoffs</a:t>
                </a:r>
                <a:r>
                  <a:rPr lang="en-US" altLang="zh-CN" sz="2000" dirty="0" smtClean="0">
                    <a:ea typeface="Cambria Math" panose="02040503050406030204" pitchFamily="18" charset="0"/>
                  </a:rPr>
                  <a:t>: </a:t>
                </a:r>
                <a:r>
                  <a:rPr lang="en-US" altLang="zh-CN" sz="2000" u="sng" dirty="0">
                    <a:ea typeface="Cambria Math" panose="02040503050406030204" pitchFamily="18" charset="0"/>
                  </a:rPr>
                  <a:t>It must be possible to communicate and remember the </a:t>
                </a:r>
                <a:endParaRPr lang="en-US" altLang="zh-CN" sz="2000" u="sng" dirty="0" smtClean="0">
                  <a:ea typeface="Cambria Math" panose="02040503050406030204" pitchFamily="18" charset="0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 smtClean="0">
                    <a:ea typeface="Cambria Math" panose="02040503050406030204" pitchFamily="18" charset="0"/>
                  </a:rPr>
                  <a:t>     </a:t>
                </a:r>
                <a:r>
                  <a:rPr lang="en-US" altLang="zh-CN" sz="2000" u="sng" dirty="0" smtClean="0">
                    <a:ea typeface="Cambria Math" panose="02040503050406030204" pitchFamily="18" charset="0"/>
                  </a:rPr>
                  <a:t>key </a:t>
                </a:r>
                <a:r>
                  <a:rPr lang="en-US" altLang="zh-CN" sz="2000" u="sng" dirty="0">
                    <a:ea typeface="Cambria Math" panose="02040503050406030204" pitchFamily="18" charset="0"/>
                  </a:rPr>
                  <a:t>without using written notes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, and correspondents must be able </a:t>
                </a:r>
                <a:endParaRPr lang="en-US" altLang="zh-CN" sz="2000" dirty="0" smtClean="0">
                  <a:ea typeface="Cambria Math" panose="02040503050406030204" pitchFamily="18" charset="0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 smtClean="0">
                    <a:ea typeface="Cambria Math" panose="02040503050406030204" pitchFamily="18" charset="0"/>
                  </a:rPr>
                  <a:t>     to change 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or modify it at </a:t>
                </a:r>
                <a:r>
                  <a:rPr lang="en-US" altLang="zh-CN" sz="2000" dirty="0" smtClean="0">
                    <a:ea typeface="Cambria Math" panose="02040503050406030204" pitchFamily="18" charset="0"/>
                  </a:rPr>
                  <a:t>will.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 smtClean="0">
                    <a:ea typeface="Cambria Math" panose="02040503050406030204" pitchFamily="18" charset="0"/>
                  </a:rPr>
                  <a:t>one-time security: </a:t>
                </a:r>
                <a:r>
                  <a:rPr lang="en-US" altLang="zh-CN" sz="2000" dirty="0" smtClean="0">
                    <a:ea typeface="Cambria Math" panose="02040503050406030204" pitchFamily="18" charset="0"/>
                  </a:rPr>
                  <a:t>the same secret key cannot be used more than once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zh-CN" sz="2000" dirty="0" smtClean="0">
                  <a:ea typeface="Cambria Math" panose="02040503050406030204" pitchFamily="18" charset="0"/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ea typeface="Cambria Math" panose="02040503050406030204" pitchFamily="18" charset="0"/>
                  </a:rPr>
                  <a:t>VENONA project: Soviet Union’s repeated use of OTP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9200"/>
                <a:ext cx="9144000" cy="4672048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31" b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2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0" y="1151221"/>
                <a:ext cx="9144000" cy="5249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>
                    <a:ea typeface="Cambria Math" panose="02040503050406030204" pitchFamily="18" charset="0"/>
                  </a:rPr>
                  <a:t>THEOREM: </a:t>
                </a:r>
                <a:r>
                  <a:rPr lang="en-US" altLang="zh-CN" sz="2400" dirty="0" smtClean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𝐆𝐞𝐧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𝐄𝐧𝐜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𝐃𝐞𝐜</m:t>
                        </m:r>
                      </m:e>
                    </m:d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CN" sz="2400" dirty="0" smtClean="0">
                    <a:ea typeface="Cambria Math" panose="02040503050406030204" pitchFamily="18" charset="0"/>
                  </a:rPr>
                  <a:t> is a perfectly secret encryption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dirty="0" smtClean="0">
                    <a:ea typeface="Cambria Math" panose="02040503050406030204" pitchFamily="18" charset="0"/>
                  </a:rPr>
                  <a:t>       scheme 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with key </a:t>
                </a:r>
                <a:r>
                  <a:rPr lang="en-US" altLang="zh-CN" sz="2400" dirty="0" smtClean="0">
                    <a:ea typeface="Cambria Math" panose="02040503050406030204" pitchFamily="18" charset="0"/>
                  </a:rPr>
                  <a:t>space 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en-US" altLang="zh-CN" sz="2400" dirty="0" smtClean="0">
                    <a:ea typeface="Cambria Math" panose="02040503050406030204" pitchFamily="18" charset="0"/>
                  </a:rPr>
                  <a:t>, then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|≥|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sz="2400" dirty="0" smtClean="0">
                    <a:ea typeface="Cambria Math" panose="02040503050406030204" pitchFamily="18" charset="0"/>
                  </a:rPr>
                  <a:t>.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Suppose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𝒦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sz="2000" dirty="0">
                    <a:solidFill>
                      <a:schemeClr val="accent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.</a:t>
                </a: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We deduce a contradiction.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𝐄𝐧𝐜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zh-CN" alt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&gt;|</m:t>
                    </m:r>
                    <m:r>
                      <a:rPr lang="zh-CN" alt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CN" sz="2000" dirty="0" smtClean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𝐃𝐞𝐜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𝒦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endParaRPr lang="en-US" altLang="zh-CN" sz="2000" dirty="0" smtClean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𝒦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⇒∃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zh-CN" sz="2000" b="0" dirty="0" smtClean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Consider the uniform distribution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2000" dirty="0">
                    <a:solidFill>
                      <a:schemeClr val="accent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over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endParaRPr lang="en-US" altLang="zh-CN" sz="2000" b="0" dirty="0" smtClean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sz="2000" dirty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b="0" dirty="0" smtClean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>
                    <a:ea typeface="Cambria Math" panose="02040503050406030204" pitchFamily="18" charset="0"/>
                  </a:rPr>
                  <a:t>REMARKs: </a:t>
                </a:r>
                <a:r>
                  <a:rPr lang="en-US" altLang="zh-CN" sz="2400" dirty="0" smtClean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CN" sz="2400" dirty="0" smtClean="0">
                    <a:ea typeface="Cambria Math" panose="02040503050406030204" pitchFamily="18" charset="0"/>
                  </a:rPr>
                  <a:t>then in a perfectly secret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2400" dirty="0" smtClean="0">
                    <a:ea typeface="Cambria Math" panose="02040503050406030204" pitchFamily="18" charset="0"/>
                  </a:rPr>
                  <a:t>      encryption scheme we must have that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ea typeface="Cambria Math" panose="02040503050406030204" pitchFamily="18" charset="0"/>
                  </a:rPr>
                  <a:t>.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ea typeface="Cambria Math" panose="02040503050406030204" pitchFamily="18" charset="0"/>
                  </a:rPr>
                  <a:t>The secret key must be as long as the message.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ea typeface="Cambria Math" panose="02040503050406030204" pitchFamily="18" charset="0"/>
                  </a:rPr>
                  <a:t>Main drawback of perfectly secure encryption.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51221"/>
                <a:ext cx="9144000" cy="5249579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16" r="-1467" b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11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Computational Security</a:t>
            </a:r>
            <a:endParaRPr lang="en-US" sz="31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219200"/>
            <a:ext cx="9144000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/>
              <a:t>Compromise: what we have to allow for a practical </a:t>
            </a:r>
            <a:r>
              <a:rPr lang="en-US" sz="2400" b="1" dirty="0" err="1" smtClean="0"/>
              <a:t>PrivKE</a:t>
            </a:r>
            <a:r>
              <a:rPr lang="en-US" sz="2400" b="1" dirty="0" smtClean="0"/>
              <a:t> scheme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adversary’s computational power should be </a:t>
            </a:r>
            <a:r>
              <a:rPr lang="en-US" sz="2000" u="sng" dirty="0" smtClean="0"/>
              <a:t>bounded.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Principle of Computational Security</a:t>
            </a:r>
            <a:r>
              <a:rPr lang="en-US" altLang="zh-CN" dirty="0"/>
              <a:t> (</a:t>
            </a:r>
            <a:r>
              <a:rPr lang="en-US" altLang="zh-CN" b="1" dirty="0" err="1"/>
              <a:t>Kerckhoffs</a:t>
            </a:r>
            <a:r>
              <a:rPr lang="en-US" altLang="zh-CN" dirty="0"/>
              <a:t>): A cipher must be </a:t>
            </a:r>
            <a:r>
              <a:rPr lang="en-US" altLang="zh-CN" dirty="0" smtClean="0"/>
              <a:t>practically</a:t>
            </a:r>
            <a:r>
              <a:rPr lang="en-US" altLang="zh-CN" dirty="0"/>
              <a:t>, if not mathematically, </a:t>
            </a:r>
            <a:r>
              <a:rPr lang="en-US" altLang="zh-CN" dirty="0" smtClean="0"/>
              <a:t>indecipherable</a:t>
            </a:r>
            <a:endParaRPr lang="en-US" sz="2000" u="sng" dirty="0" smtClean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adversary is allowed to succeed with an </a:t>
            </a:r>
            <a:r>
              <a:rPr lang="en-US" sz="2000" u="sng" dirty="0" smtClean="0"/>
              <a:t>additional small probability.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As long as the probability is small enough, the adversary will not succeed, except it tries for an infeasible number of times.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/>
              <a:t>Computational Security</a:t>
            </a:r>
            <a:r>
              <a:rPr lang="en-US" sz="2400" dirty="0" smtClean="0"/>
              <a:t>: A </a:t>
            </a:r>
            <a:r>
              <a:rPr lang="en-US" sz="2400" dirty="0"/>
              <a:t>private-key encryption is secure if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adversary </a:t>
            </a:r>
            <a:r>
              <a:rPr lang="en-US" sz="2000" dirty="0"/>
              <a:t>is computationally </a:t>
            </a:r>
            <a:r>
              <a:rPr lang="en-US" sz="2000" b="1" dirty="0"/>
              <a:t>bounded (efficient)</a:t>
            </a:r>
            <a:r>
              <a:rPr lang="en-US" sz="2000" dirty="0"/>
              <a:t> and runs for some feasible amount of </a:t>
            </a:r>
            <a:r>
              <a:rPr lang="en-US" sz="2000" dirty="0" smtClean="0"/>
              <a:t>time; and</a:t>
            </a:r>
            <a:endParaRPr lang="en-US" sz="2000" b="1" i="1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adversary </a:t>
            </a:r>
            <a:r>
              <a:rPr lang="en-US" sz="2000" dirty="0"/>
              <a:t>can potentially succeed with </a:t>
            </a:r>
            <a:r>
              <a:rPr lang="en-US" sz="2000" b="1" dirty="0"/>
              <a:t>very small </a:t>
            </a:r>
            <a:r>
              <a:rPr lang="en-US" sz="2000" dirty="0" smtClean="0"/>
              <a:t>probability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 smtClean="0"/>
              <a:t>How to Define Computational Security</a:t>
            </a:r>
            <a:r>
              <a:rPr lang="en-US" altLang="zh-CN" sz="2400" dirty="0" smtClean="0"/>
              <a:t>?</a:t>
            </a:r>
            <a:endParaRPr lang="en-US" altLang="zh-CN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Concrete Approach; </a:t>
            </a:r>
            <a:r>
              <a:rPr lang="en-US" sz="2000" dirty="0" smtClean="0"/>
              <a:t>Asymptotic Approach</a:t>
            </a:r>
          </a:p>
        </p:txBody>
      </p:sp>
    </p:spTree>
    <p:extLst>
      <p:ext uri="{BB962C8B-B14F-4D97-AF65-F5344CB8AC3E}">
        <p14:creationId xmlns:p14="http://schemas.microsoft.com/office/powerpoint/2010/main" val="94440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Concrete Approach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24000"/>
                <a:ext cx="9144000" cy="3933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Methodology</a:t>
                </a:r>
                <a:r>
                  <a:rPr lang="en-US" sz="2400" dirty="0" smtClean="0"/>
                  <a:t>: (1) Bound the </a:t>
                </a:r>
                <a:r>
                  <a:rPr lang="en-US" sz="2400" b="1" dirty="0" smtClean="0"/>
                  <a:t>running time</a:t>
                </a:r>
                <a:r>
                  <a:rPr lang="en-US" sz="2400" dirty="0" smtClean="0"/>
                  <a:t> of the adversary; (2) Bound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the </a:t>
                </a:r>
                <a:r>
                  <a:rPr lang="en-US" sz="2400" b="1" dirty="0" smtClean="0"/>
                  <a:t>success probability</a:t>
                </a:r>
                <a:r>
                  <a:rPr lang="en-US" sz="2400" dirty="0" smtClean="0"/>
                  <a:t> of the adversary.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The Approach</a:t>
                </a:r>
                <a:r>
                  <a:rPr lang="en-US" sz="2400" dirty="0" smtClean="0"/>
                  <a:t>: A scheme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 smtClean="0"/>
                  <a:t>-secure </a:t>
                </a:r>
                <a:r>
                  <a:rPr lang="en-US" sz="2400" dirty="0" smtClean="0"/>
                  <a:t>if any adversary with running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 smtClean="0"/>
                  <a:t> can succeed in breaking the scheme with 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EXAMPLE</a:t>
                </a:r>
                <a:r>
                  <a:rPr lang="en-US" sz="2400" dirty="0"/>
                  <a:t>: a private-key encryption that cannot be broken with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attacks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       of some type</a:t>
                </a:r>
                <a:r>
                  <a:rPr lang="en-US" sz="2400" dirty="0"/>
                  <a:t> with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−60</m:t>
                        </m:r>
                      </m:sup>
                    </m:sSup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years using the fastest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       computer available today </a:t>
                </a:r>
                <a:r>
                  <a:rPr lang="en-US" sz="2400" dirty="0"/>
                  <a:t>is considered as secure</a:t>
                </a:r>
                <a:r>
                  <a:rPr lang="en-US" sz="2400" dirty="0" smtClean="0"/>
                  <a:t>.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 concrete approach is important </a:t>
                </a:r>
                <a:r>
                  <a:rPr lang="en-US" sz="2000" dirty="0"/>
                  <a:t>in practice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It is difficult </a:t>
                </a:r>
                <a:r>
                  <a:rPr lang="en-US" sz="2000" dirty="0"/>
                  <a:t>to work </a:t>
                </a:r>
                <a:r>
                  <a:rPr lang="en-US" sz="2000" dirty="0" smtClean="0"/>
                  <a:t>with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4000"/>
                <a:ext cx="9144000" cy="3933384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55" b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13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Asymptotic Approach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447800"/>
                <a:ext cx="9144000" cy="44504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Methodology</a:t>
                </a:r>
                <a:r>
                  <a:rPr lang="en-US" sz="2400" dirty="0" smtClean="0"/>
                  <a:t>: </a:t>
                </a:r>
                <a:endParaRPr lang="en-US" sz="24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</a:t>
                </a:r>
                <a:r>
                  <a:rPr lang="en-US" sz="2400" dirty="0" smtClean="0"/>
                  <a:t>ntroduce a </a:t>
                </a:r>
                <a:r>
                  <a:rPr lang="en-US" sz="2400" b="1" dirty="0" smtClean="0"/>
                  <a:t>security parameter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/>
                  <a:t> (e.g., bit length of secret key)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Adversary: </a:t>
                </a:r>
                <a:r>
                  <a:rPr lang="en-US" sz="2400" b="1" dirty="0" smtClean="0"/>
                  <a:t>probabilistic polynomial time</a:t>
                </a:r>
                <a:r>
                  <a:rPr lang="en-US" sz="2400" dirty="0" smtClean="0"/>
                  <a:t> algorithm</a:t>
                </a:r>
                <a:endParaRPr lang="en-US" sz="24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Success probability: </a:t>
                </a:r>
                <a:r>
                  <a:rPr lang="en-US" sz="2400" b="1" dirty="0" smtClean="0"/>
                  <a:t>negligible</a:t>
                </a:r>
                <a:r>
                  <a:rPr lang="en-US" sz="2400" dirty="0" smtClean="0"/>
                  <a:t> function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The Approach</a:t>
                </a:r>
                <a:r>
                  <a:rPr lang="en-US" sz="2400" dirty="0" smtClean="0"/>
                  <a:t>: A </a:t>
                </a:r>
                <a:r>
                  <a:rPr lang="en-US" sz="2400" dirty="0"/>
                  <a:t>scheme is </a:t>
                </a:r>
                <a:r>
                  <a:rPr lang="en-US" sz="2400" dirty="0" smtClean="0"/>
                  <a:t>secure </a:t>
                </a:r>
                <a:r>
                  <a:rPr lang="en-US" sz="2400" dirty="0"/>
                  <a:t>if any </a:t>
                </a:r>
                <a:r>
                  <a:rPr lang="en-US" sz="2400" b="1" dirty="0" smtClean="0"/>
                  <a:t>PPT</a:t>
                </a:r>
                <a:r>
                  <a:rPr lang="en-US" sz="2400" dirty="0" smtClean="0"/>
                  <a:t> adversary can </a:t>
                </a:r>
                <a:r>
                  <a:rPr lang="en-US" sz="2400" dirty="0"/>
                  <a:t>succeed in </a:t>
                </a:r>
                <a:endParaRPr lang="en-US" sz="2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breaking </a:t>
                </a:r>
                <a:r>
                  <a:rPr lang="en-US" sz="2400" dirty="0"/>
                  <a:t>the scheme with </a:t>
                </a:r>
                <a:r>
                  <a:rPr lang="en-US" sz="2400" dirty="0" smtClean="0"/>
                  <a:t>at most </a:t>
                </a:r>
                <a:r>
                  <a:rPr lang="en-US" sz="2400" b="1" dirty="0" smtClean="0"/>
                  <a:t>negligible</a:t>
                </a:r>
                <a:r>
                  <a:rPr lang="en-US" sz="2400" dirty="0" smtClean="0"/>
                  <a:t> probability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EXAMPLE:</a:t>
                </a:r>
                <a:r>
                  <a:rPr lang="en-US" sz="2400" dirty="0" smtClean="0"/>
                  <a:t> A </a:t>
                </a:r>
                <a:r>
                  <a:rPr lang="en-US" sz="2400" dirty="0"/>
                  <a:t>scheme is secure if for any </a:t>
                </a:r>
                <a:r>
                  <a:rPr lang="en-US" sz="2400" b="1" dirty="0"/>
                  <a:t>PPT</a:t>
                </a:r>
                <a:r>
                  <a:rPr lang="en-US" sz="2400" dirty="0"/>
                  <a:t> adversary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400" dirty="0"/>
                  <a:t> carrying out </a:t>
                </a:r>
                <a:endParaRPr lang="en-US" sz="2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some </a:t>
                </a:r>
                <a:r>
                  <a:rPr lang="en-US" sz="2400" dirty="0"/>
                  <a:t>an attack of some formally </a:t>
                </a:r>
                <a:r>
                  <a:rPr lang="en-US" sz="2400" b="1" dirty="0"/>
                  <a:t>specified type</a:t>
                </a:r>
                <a:r>
                  <a:rPr lang="en-US" sz="2400" dirty="0"/>
                  <a:t>,</a:t>
                </a:r>
                <a:r>
                  <a:rPr lang="en-US" sz="2400" i="1" dirty="0"/>
                  <a:t>  </a:t>
                </a:r>
                <a:r>
                  <a:rPr lang="en-US" sz="2400" dirty="0"/>
                  <a:t>the probability that </a:t>
                </a:r>
                <a:endParaRPr lang="en-US" sz="2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smtClean="0"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400" dirty="0"/>
                  <a:t> succeeds in the attack is</a:t>
                </a:r>
                <a:r>
                  <a:rPr lang="en-US" sz="2400" i="1" dirty="0"/>
                  <a:t> </a:t>
                </a:r>
                <a:r>
                  <a:rPr lang="en-US" sz="2400" b="1" dirty="0"/>
                  <a:t>negligible. </a:t>
                </a:r>
                <a:r>
                  <a:rPr lang="en-US" sz="2000" dirty="0"/>
                  <a:t> 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Specified type</a:t>
                </a:r>
                <a:r>
                  <a:rPr lang="en-US" sz="2000" dirty="0" smtClean="0"/>
                  <a:t>: COA, KPA, CPA, CCA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7800"/>
                <a:ext cx="9144000" cy="4450449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37" r="-1533" b="-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86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PPT and Negligible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24000"/>
                <a:ext cx="9144000" cy="4506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Polynomial-Time Algorithms</a:t>
                </a:r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 smtClean="0"/>
                  <a:t> is a </a:t>
                </a:r>
                <a:r>
                  <a:rPr lang="en-US" sz="2400" b="1" dirty="0" smtClean="0"/>
                  <a:t>polynomial-time algorithm </a:t>
                </a:r>
                <a:r>
                  <a:rPr lang="en-US" sz="2400" dirty="0" smtClean="0"/>
                  <a:t>if there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is a polynomial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2400" dirty="0" smtClean="0"/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, the running time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0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PPT</a:t>
                </a:r>
                <a:r>
                  <a:rPr lang="en-US" sz="2000" dirty="0" smtClean="0"/>
                  <a:t>: probabilistic polynomial-time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Negligible</a:t>
                </a:r>
                <a:r>
                  <a:rPr lang="en-US" sz="2400" dirty="0" smtClean="0"/>
                  <a:t>: A </a:t>
                </a:r>
                <a:r>
                  <a:rPr lang="en-US" sz="2400" dirty="0"/>
                  <a:t>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negligible</a:t>
                </a:r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/>
                  <a:t> polynomial function </a:t>
                </a:r>
                <a:endParaRPr lang="en-US" sz="2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, there exists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&lt;1/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sz="2000" dirty="0"/>
                  <a:t> are all negligible functions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10000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func>
                              <m:func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func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are non-negligible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THEOREM</a:t>
                </a:r>
                <a:r>
                  <a:rPr lang="en-US" sz="2400" dirty="0" smtClean="0"/>
                  <a:t>: </a:t>
                </a: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be negligible and 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be a polynomial</a:t>
                </a:r>
                <a:r>
                  <a:rPr lang="en-US" sz="2400" dirty="0" smtClean="0"/>
                  <a:t>.  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are both negligible.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4000"/>
                <a:ext cx="9144000" cy="4506105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35" r="-400" b="-1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26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IND-EAV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0" y="1524000"/>
                <a:ext cx="9144000" cy="1010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0" dirty="0" smtClean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𝐆𝐞𝐧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𝐄𝐧𝐜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𝐃𝐞𝐜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sz="2400" dirty="0" smtClean="0"/>
                  <a:t> be a private-key encryption. Define an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400" dirty="0" smtClean="0"/>
                  <a:t>        </a:t>
                </a:r>
                <a:r>
                  <a:rPr lang="en-US" sz="2400" b="1" dirty="0" smtClean="0"/>
                  <a:t>adversarial indistinguishability experiment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</a:rPr>
                      <m:t>Priv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400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eav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endParaRPr lang="en-US" sz="2000" dirty="0" smtClean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4000"/>
                <a:ext cx="9144000" cy="1010790"/>
              </a:xfrm>
              <a:prstGeom prst="rect">
                <a:avLst/>
              </a:prstGeom>
              <a:blipFill rotWithShape="0">
                <a:blip r:embed="rId4"/>
                <a:stretch>
                  <a:fillRect l="-1000" t="-602" b="-8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094601" y="2552199"/>
            <a:ext cx="2491317" cy="32286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62319" y="2552199"/>
            <a:ext cx="2286000" cy="3228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474682" y="2552200"/>
                <a:ext cx="19929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/>
                  <a:t>choose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682" y="2552200"/>
                <a:ext cx="1992918" cy="553998"/>
              </a:xfrm>
              <a:prstGeom prst="rect">
                <a:avLst/>
              </a:prstGeom>
              <a:blipFill rotWithShape="0">
                <a:blip r:embed="rId5"/>
                <a:stretch>
                  <a:fillRect l="-7034" t="-14286" r="-3058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3585919" y="3113809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43119" y="2829791"/>
                <a:ext cx="736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119" y="2829791"/>
                <a:ext cx="73674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132" r="-330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57954" y="3168543"/>
                <a:ext cx="1371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𝐆𝐞𝐧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954" y="3168543"/>
                <a:ext cx="137133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4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57954" y="3547241"/>
                <a:ext cx="989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954" y="3547241"/>
                <a:ext cx="989310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5556" t="-4444" r="-864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664881" y="3903610"/>
                <a:ext cx="1599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881" y="3903610"/>
                <a:ext cx="1599925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901" t="-2174" r="-494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rot="10800000" flipH="1">
            <a:off x="3585919" y="4333009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34313" y="4056010"/>
                <a:ext cx="166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313" y="4056010"/>
                <a:ext cx="166006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3585919" y="4866409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271719" y="4582391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719" y="4582391"/>
                <a:ext cx="237244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28205" t="-4444" r="-2564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01436" y="5042800"/>
                <a:ext cx="250158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Priv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eav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436" y="5042800"/>
                <a:ext cx="2501582" cy="61786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306970" y="3918111"/>
                <a:ext cx="12359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𝐂𝐡𝐚𝐥𝐥𝐞𝐧𝐠𝐞𝐫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6970" y="3918111"/>
                <a:ext cx="1235916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4444" t="-6897" r="-37778" b="-6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5400000">
                <a:off x="6985030" y="3900770"/>
                <a:ext cx="1450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𝐀𝐝𝐯𝐞𝐫𝐬𝐚𝐫𝐲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985030" y="3900770"/>
                <a:ext cx="1450141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34783" t="-5882" r="-434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83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Cryptography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0" y="1143000"/>
            <a:ext cx="9144000" cy="510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en-US" sz="2400" dirty="0" smtClean="0"/>
              <a:t>The study of </a:t>
            </a:r>
            <a:r>
              <a:rPr lang="en-US" sz="2400" b="1" dirty="0" smtClean="0"/>
              <a:t>mathematical techniques </a:t>
            </a:r>
            <a:r>
              <a:rPr lang="en-US" sz="2400" dirty="0" smtClean="0"/>
              <a:t>for </a:t>
            </a:r>
            <a:r>
              <a:rPr lang="en-US" sz="2400" b="1" dirty="0" smtClean="0"/>
              <a:t>securing</a:t>
            </a:r>
            <a:r>
              <a:rPr lang="en-US" sz="2400" dirty="0" smtClean="0"/>
              <a:t> digital  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     information, systems, and distributed computations 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 </a:t>
            </a:r>
            <a:r>
              <a:rPr lang="en-US" sz="2400" dirty="0" smtClean="0"/>
              <a:t>    against </a:t>
            </a:r>
            <a:r>
              <a:rPr lang="en-US" sz="2400" b="1" dirty="0" smtClean="0"/>
              <a:t>adversarial attacks 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CC"/>
                </a:solidFill>
              </a:rPr>
              <a:t>“</a:t>
            </a:r>
            <a:r>
              <a:rPr lang="en-US" dirty="0" smtClean="0">
                <a:solidFill>
                  <a:srgbClr val="0000CC"/>
                </a:solidFill>
              </a:rPr>
              <a:t>Introduction </a:t>
            </a:r>
            <a:r>
              <a:rPr lang="en-US" dirty="0">
                <a:solidFill>
                  <a:srgbClr val="0000CC"/>
                </a:solidFill>
              </a:rPr>
              <a:t>to Modern </a:t>
            </a:r>
            <a:r>
              <a:rPr lang="en-US" dirty="0" smtClean="0">
                <a:solidFill>
                  <a:srgbClr val="0000CC"/>
                </a:solidFill>
              </a:rPr>
              <a:t>Cryptography”, Katz, Lindell, 2015</a:t>
            </a:r>
            <a:endParaRPr lang="en-US" b="1" dirty="0" smtClean="0">
              <a:solidFill>
                <a:srgbClr val="0000CC"/>
              </a:solidFill>
            </a:endParaRPr>
          </a:p>
          <a:p>
            <a:pPr marL="800100" lvl="1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en-US" sz="2400" dirty="0"/>
              <a:t>T</a:t>
            </a:r>
            <a:r>
              <a:rPr lang="en-US" sz="2400" dirty="0" smtClean="0"/>
              <a:t>he </a:t>
            </a:r>
            <a:r>
              <a:rPr lang="en-US" sz="2400" dirty="0"/>
              <a:t>study of </a:t>
            </a:r>
            <a:r>
              <a:rPr lang="en-US" sz="2400" b="1" dirty="0"/>
              <a:t>mathematical techniques </a:t>
            </a:r>
            <a:r>
              <a:rPr lang="en-US" sz="2400" dirty="0"/>
              <a:t>related to aspects of </a:t>
            </a:r>
            <a:r>
              <a:rPr lang="en-US" sz="2400" b="1" dirty="0" smtClean="0"/>
              <a:t>information security </a:t>
            </a:r>
            <a:r>
              <a:rPr lang="en-US" sz="2400" dirty="0"/>
              <a:t>such as </a:t>
            </a:r>
            <a:r>
              <a:rPr lang="en-US" sz="2400" b="1" dirty="0"/>
              <a:t>confidentiality</a:t>
            </a:r>
            <a:r>
              <a:rPr lang="en-US" sz="2400" dirty="0"/>
              <a:t>, </a:t>
            </a:r>
            <a:r>
              <a:rPr lang="en-US" sz="2400" b="1" dirty="0"/>
              <a:t>data</a:t>
            </a:r>
            <a:r>
              <a:rPr lang="en-US" sz="2400" dirty="0"/>
              <a:t> </a:t>
            </a:r>
            <a:r>
              <a:rPr lang="en-US" sz="2400" b="1" dirty="0"/>
              <a:t>integrity</a:t>
            </a:r>
            <a:r>
              <a:rPr lang="en-US" sz="2400" dirty="0"/>
              <a:t>, </a:t>
            </a:r>
            <a:r>
              <a:rPr lang="en-US" sz="2400" b="1" dirty="0"/>
              <a:t>entity</a:t>
            </a:r>
            <a:r>
              <a:rPr lang="en-US" sz="2400" dirty="0"/>
              <a:t> </a:t>
            </a:r>
            <a:r>
              <a:rPr lang="en-US" sz="2400" b="1" dirty="0"/>
              <a:t>authentication</a:t>
            </a:r>
            <a:r>
              <a:rPr lang="en-US" sz="2400" dirty="0"/>
              <a:t>, and </a:t>
            </a:r>
            <a:r>
              <a:rPr lang="en-US" sz="2400" b="1" dirty="0"/>
              <a:t>data </a:t>
            </a:r>
            <a:r>
              <a:rPr lang="en-US" sz="2400" b="1" dirty="0" smtClean="0"/>
              <a:t>origin authentication</a:t>
            </a:r>
          </a:p>
          <a:p>
            <a:pPr marL="1257300" lvl="2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0000CC"/>
                </a:solidFill>
              </a:rPr>
              <a:t>“Handbook </a:t>
            </a:r>
            <a:r>
              <a:rPr lang="en-US" dirty="0">
                <a:solidFill>
                  <a:srgbClr val="0000CC"/>
                </a:solidFill>
              </a:rPr>
              <a:t>of Applied </a:t>
            </a:r>
            <a:r>
              <a:rPr lang="en-US" dirty="0" smtClean="0">
                <a:solidFill>
                  <a:srgbClr val="0000CC"/>
                </a:solidFill>
              </a:rPr>
              <a:t>Cryptography”,</a:t>
            </a:r>
            <a:r>
              <a:rPr lang="nl-NL" dirty="0" smtClean="0">
                <a:solidFill>
                  <a:srgbClr val="0000CC"/>
                </a:solidFill>
              </a:rPr>
              <a:t> </a:t>
            </a:r>
            <a:r>
              <a:rPr lang="nl-NL" dirty="0">
                <a:solidFill>
                  <a:srgbClr val="0000CC"/>
                </a:solidFill>
              </a:rPr>
              <a:t>Menezes, van Oorschot</a:t>
            </a:r>
            <a:r>
              <a:rPr lang="nl-NL" dirty="0" smtClean="0">
                <a:solidFill>
                  <a:srgbClr val="0000CC"/>
                </a:solidFill>
              </a:rPr>
              <a:t>, Vanstone, 1996</a:t>
            </a:r>
          </a:p>
          <a:p>
            <a:pPr marL="800100" lvl="1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en-US" sz="2400" dirty="0" smtClean="0"/>
              <a:t>The discipline that embodies the </a:t>
            </a:r>
            <a:r>
              <a:rPr lang="en-US" sz="2400" b="1" dirty="0" smtClean="0"/>
              <a:t>principles</a:t>
            </a:r>
            <a:r>
              <a:rPr lang="en-US" sz="2400" dirty="0" smtClean="0"/>
              <a:t>, </a:t>
            </a:r>
            <a:r>
              <a:rPr lang="en-US" sz="2400" b="1" dirty="0" smtClean="0"/>
              <a:t>means</a:t>
            </a:r>
            <a:r>
              <a:rPr lang="en-US" sz="2400" dirty="0" smtClean="0"/>
              <a:t>, and </a:t>
            </a:r>
          </a:p>
          <a:p>
            <a:pPr lvl="1">
              <a:lnSpc>
                <a:spcPct val="110000"/>
              </a:lnSpc>
            </a:pPr>
            <a:r>
              <a:rPr lang="en-US" sz="2400" b="1" dirty="0"/>
              <a:t> </a:t>
            </a:r>
            <a:r>
              <a:rPr lang="en-US" sz="2400" b="1" dirty="0" smtClean="0"/>
              <a:t>    methods</a:t>
            </a:r>
            <a:r>
              <a:rPr lang="en-US" sz="2400" dirty="0" smtClean="0"/>
              <a:t> for the providing </a:t>
            </a:r>
            <a:r>
              <a:rPr lang="en-US" sz="2400" b="1" dirty="0" smtClean="0"/>
              <a:t>information security</a:t>
            </a:r>
            <a:r>
              <a:rPr lang="en-US" sz="2400" dirty="0" smtClean="0"/>
              <a:t>, including    </a:t>
            </a:r>
          </a:p>
          <a:p>
            <a:pPr lvl="1">
              <a:lnSpc>
                <a:spcPct val="110000"/>
              </a:lnSpc>
            </a:pPr>
            <a:r>
              <a:rPr lang="en-US" sz="2400" b="1" dirty="0"/>
              <a:t> </a:t>
            </a:r>
            <a:r>
              <a:rPr lang="en-US" sz="2400" b="1" dirty="0" smtClean="0"/>
              <a:t>    confidentiality</a:t>
            </a:r>
            <a:r>
              <a:rPr lang="en-US" sz="2400" dirty="0" smtClean="0"/>
              <a:t>, </a:t>
            </a:r>
            <a:r>
              <a:rPr lang="en-US" sz="2400" b="1" dirty="0" smtClean="0"/>
              <a:t>data integrity</a:t>
            </a:r>
            <a:r>
              <a:rPr lang="en-US" sz="2400" dirty="0" smtClean="0"/>
              <a:t>, </a:t>
            </a:r>
            <a:r>
              <a:rPr lang="en-US" sz="2400" b="1" dirty="0" smtClean="0"/>
              <a:t>non-repudiation</a:t>
            </a:r>
            <a:r>
              <a:rPr lang="en-US" sz="2400" dirty="0" smtClean="0"/>
              <a:t>, and </a:t>
            </a:r>
          </a:p>
          <a:p>
            <a:pPr lvl="1">
              <a:lnSpc>
                <a:spcPct val="110000"/>
              </a:lnSpc>
            </a:pPr>
            <a:r>
              <a:rPr lang="en-US" sz="2400" b="1" dirty="0"/>
              <a:t> </a:t>
            </a:r>
            <a:r>
              <a:rPr lang="en-US" sz="2400" b="1" dirty="0" smtClean="0"/>
              <a:t>    authenticity</a:t>
            </a:r>
            <a:r>
              <a:rPr lang="en-US" sz="2400" dirty="0" smtClean="0"/>
              <a:t>. </a:t>
            </a:r>
          </a:p>
          <a:p>
            <a:pPr marL="1257300" lvl="2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CC"/>
                </a:solidFill>
              </a:rPr>
              <a:t>CNSSI-4009</a:t>
            </a:r>
            <a:endParaRPr lang="en-US" sz="2000" b="1" dirty="0" smtClean="0">
              <a:solidFill>
                <a:srgbClr val="0000CC"/>
              </a:solidFill>
            </a:endParaRPr>
          </a:p>
        </p:txBody>
      </p:sp>
      <p:sp>
        <p:nvSpPr>
          <p:cNvPr id="3" name="图文框 2"/>
          <p:cNvSpPr/>
          <p:nvPr/>
        </p:nvSpPr>
        <p:spPr>
          <a:xfrm>
            <a:off x="2438400" y="1262253"/>
            <a:ext cx="3276600" cy="276606"/>
          </a:xfrm>
          <a:prstGeom prst="frame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图文框 4"/>
          <p:cNvSpPr/>
          <p:nvPr/>
        </p:nvSpPr>
        <p:spPr>
          <a:xfrm>
            <a:off x="847344" y="3176016"/>
            <a:ext cx="2654577" cy="276606"/>
          </a:xfrm>
          <a:prstGeom prst="frame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图文框 5"/>
          <p:cNvSpPr/>
          <p:nvPr/>
        </p:nvSpPr>
        <p:spPr>
          <a:xfrm>
            <a:off x="4462688" y="3176016"/>
            <a:ext cx="1897625" cy="276606"/>
          </a:xfrm>
          <a:prstGeom prst="frame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图文框 6"/>
          <p:cNvSpPr/>
          <p:nvPr/>
        </p:nvSpPr>
        <p:spPr>
          <a:xfrm>
            <a:off x="7062933" y="3176016"/>
            <a:ext cx="1155059" cy="276606"/>
          </a:xfrm>
          <a:prstGeom prst="frame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图文框 7"/>
          <p:cNvSpPr/>
          <p:nvPr/>
        </p:nvSpPr>
        <p:spPr>
          <a:xfrm>
            <a:off x="1675993" y="3566922"/>
            <a:ext cx="1897624" cy="276606"/>
          </a:xfrm>
          <a:prstGeom prst="frame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图文框 8"/>
          <p:cNvSpPr/>
          <p:nvPr/>
        </p:nvSpPr>
        <p:spPr>
          <a:xfrm>
            <a:off x="4679655" y="5075682"/>
            <a:ext cx="2120433" cy="276606"/>
          </a:xfrm>
          <a:prstGeom prst="frame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75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OTP is IND-EAV</a:t>
            </a:r>
            <a:endParaRPr lang="en-US" sz="3100" dirty="0"/>
          </a:p>
        </p:txBody>
      </p:sp>
      <p:sp>
        <p:nvSpPr>
          <p:cNvPr id="31" name="Rectangle 30"/>
          <p:cNvSpPr/>
          <p:nvPr/>
        </p:nvSpPr>
        <p:spPr>
          <a:xfrm>
            <a:off x="1524000" y="1143000"/>
            <a:ext cx="2099188" cy="20856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299589" y="1143000"/>
            <a:ext cx="2278783" cy="208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342695" y="1143000"/>
                <a:ext cx="2282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choose</a:t>
                </a:r>
                <a:r>
                  <a:rPr lang="en-US" b="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695" y="1143000"/>
                <a:ext cx="228248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6133" t="-28889" r="-80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 flipH="1">
            <a:off x="3623189" y="1455227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080389" y="1171209"/>
                <a:ext cx="736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9" y="1171209"/>
                <a:ext cx="73674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4132" r="-330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178912" y="1580419"/>
                <a:ext cx="11132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912" y="1580419"/>
                <a:ext cx="111325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918" r="-54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185839" y="1906685"/>
                <a:ext cx="1243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839" y="1906685"/>
                <a:ext cx="124316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941" t="-2222" r="-1961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 rot="10800000" flipH="1">
            <a:off x="3623189" y="2362608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371583" y="2085609"/>
                <a:ext cx="166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583" y="2085609"/>
                <a:ext cx="166006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 flipH="1">
            <a:off x="3623189" y="2896008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355161" y="2611990"/>
                <a:ext cx="254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61" y="2611990"/>
                <a:ext cx="254109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3810" r="-238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/>
          <p:cNvSpPr/>
          <p:nvPr/>
        </p:nvSpPr>
        <p:spPr>
          <a:xfrm>
            <a:off x="1524000" y="3533409"/>
            <a:ext cx="2081778" cy="20856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282179" y="3533409"/>
            <a:ext cx="2296193" cy="2085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325285" y="3533409"/>
                <a:ext cx="2282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choose</a:t>
                </a:r>
                <a:r>
                  <a:rPr lang="en-US" b="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285" y="3533409"/>
                <a:ext cx="228248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6417" t="-28889" r="-80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>
          <a:xfrm flipH="1">
            <a:off x="3605779" y="3845636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062979" y="3561618"/>
                <a:ext cx="736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979" y="3561618"/>
                <a:ext cx="736740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3306" r="-330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161502" y="3970828"/>
                <a:ext cx="11132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502" y="3970828"/>
                <a:ext cx="1113253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4945" r="-5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2168429" y="4297094"/>
                <a:ext cx="1243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429" y="4297094"/>
                <a:ext cx="124316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2451" t="-2222" r="-1471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/>
          <p:cNvCxnSpPr/>
          <p:nvPr/>
        </p:nvCxnSpPr>
        <p:spPr>
          <a:xfrm rot="10800000" flipH="1">
            <a:off x="3605779" y="4753017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354173" y="4476018"/>
                <a:ext cx="166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173" y="4476018"/>
                <a:ext cx="166006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/>
          <p:cNvCxnSpPr/>
          <p:nvPr/>
        </p:nvCxnSpPr>
        <p:spPr>
          <a:xfrm flipH="1">
            <a:off x="3605779" y="5286417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337751" y="5002399"/>
                <a:ext cx="254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751" y="5002399"/>
                <a:ext cx="254109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24390" r="-243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452075" y="5791200"/>
                <a:ext cx="188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075" y="5791200"/>
                <a:ext cx="1881925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2589" r="-971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1447800" y="6160054"/>
                <a:ext cx="6785704" cy="3177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out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</m:sub>
                              </m:sSub>
                              <m:r>
                                <a:rPr lang="en-US" altLang="zh-CN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Priv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  <m:r>
                                    <a:rPr lang="en-US" altLang="zh-CN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OTP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eav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)=1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n-US" altLang="zh-CN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out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</m:sub>
                              </m:sSub>
                              <m:r>
                                <a:rPr lang="en-US" altLang="zh-CN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Priv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  <m:r>
                                    <a:rPr lang="en-US" altLang="zh-CN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OTP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eav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)=1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6160054"/>
                <a:ext cx="6785704" cy="317716"/>
              </a:xfrm>
              <a:prstGeom prst="rect">
                <a:avLst/>
              </a:prstGeom>
              <a:blipFill rotWithShape="0">
                <a:blip r:embed="rId16"/>
                <a:stretch>
                  <a:fillRect l="-44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18"/>
              <p:cNvSpPr txBox="1"/>
              <p:nvPr/>
            </p:nvSpPr>
            <p:spPr>
              <a:xfrm rot="16200000">
                <a:off x="767542" y="2049371"/>
                <a:ext cx="12359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𝐂𝐡𝐚𝐥𝐥𝐞𝐧𝐠𝐞𝐫</m:t>
                      </m:r>
                    </m:oMath>
                  </m:oMathPara>
                </a14:m>
                <a:endParaRPr lang="en-US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67542" y="2049371"/>
                <a:ext cx="1235916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6667" t="-6931" r="-35556" b="-6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19"/>
              <p:cNvSpPr txBox="1"/>
              <p:nvPr/>
            </p:nvSpPr>
            <p:spPr>
              <a:xfrm rot="5400000">
                <a:off x="7036802" y="2032030"/>
                <a:ext cx="1450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𝐀𝐝𝐯𝐞𝐫𝐬𝐚𝐫𝐲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036802" y="2032030"/>
                <a:ext cx="1450141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37778" t="-5462" r="-4444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18"/>
              <p:cNvSpPr txBox="1"/>
              <p:nvPr/>
            </p:nvSpPr>
            <p:spPr>
              <a:xfrm rot="16200000">
                <a:off x="770972" y="4413912"/>
                <a:ext cx="12359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𝐂𝐡𝐚𝐥𝐥𝐞𝐧𝐠𝐞𝐫</m:t>
                      </m:r>
                    </m:oMath>
                  </m:oMathPara>
                </a14:m>
                <a:endParaRPr lang="en-US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70972" y="4413912"/>
                <a:ext cx="1235916" cy="276999"/>
              </a:xfrm>
              <a:prstGeom prst="rect">
                <a:avLst/>
              </a:prstGeom>
              <a:blipFill rotWithShape="0">
                <a:blip r:embed="rId19"/>
                <a:stretch>
                  <a:fillRect l="-4348" t="-6404" r="-34783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19"/>
              <p:cNvSpPr txBox="1"/>
              <p:nvPr/>
            </p:nvSpPr>
            <p:spPr>
              <a:xfrm rot="5400000">
                <a:off x="7040232" y="4396571"/>
                <a:ext cx="1450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𝐀𝐝𝐯𝐞𝐫𝐬𝐚𝐫𝐲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040232" y="4396571"/>
                <a:ext cx="1450141" cy="276999"/>
              </a:xfrm>
              <a:prstGeom prst="rect">
                <a:avLst/>
              </a:prstGeom>
              <a:blipFill rotWithShape="0">
                <a:blip r:embed="rId20"/>
                <a:stretch>
                  <a:fillRect l="-34783" t="-5462" r="-434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1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Statistical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0" y="1143000"/>
                <a:ext cx="9144000" cy="5338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DEFINITION: </a:t>
                </a:r>
                <a:r>
                  <a:rPr lang="en-US" altLang="zh-CN" sz="2400" dirty="0" smtClean="0"/>
                  <a:t>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2400" dirty="0"/>
                  <a:t> be a </a:t>
                </a:r>
                <a:r>
                  <a:rPr lang="en-US" altLang="zh-CN" sz="2400" dirty="0" smtClean="0"/>
                  <a:t>finite or countable set.  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be two random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  variables that take values in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2400" dirty="0" smtClean="0"/>
                  <a:t>. The </a:t>
                </a:r>
                <a:r>
                  <a:rPr lang="en-US" altLang="zh-CN" sz="2400" b="1" dirty="0" smtClean="0"/>
                  <a:t>statistical distance </a:t>
                </a:r>
                <a:r>
                  <a:rPr lang="en-US" altLang="zh-CN" sz="2400" dirty="0" smtClean="0"/>
                  <a:t>between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400" i="1" dirty="0" smtClean="0">
                    <a:latin typeface="Cambria Math" panose="02040503050406030204" pitchFamily="18" charset="0"/>
                  </a:rPr>
                  <a:t>      </a:t>
                </a:r>
                <a:r>
                  <a:rPr lang="en-US" altLang="zh-CN" sz="2400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b="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sz="2400" b="0" dirty="0" smtClean="0">
                    <a:latin typeface="Cambria Math" panose="02040503050406030204" pitchFamily="18" charset="0"/>
                  </a:rPr>
                  <a:t>is  defined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SD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Pr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Pr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400" dirty="0" smtClean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EXAMPLE: </a:t>
                </a:r>
                <a:r>
                  <a:rPr lang="en-US" sz="2400" dirty="0"/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SD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for the random variables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 smtClean="0"/>
                  <a:t>, which take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values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/>
                  <a:t>and defined as below: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400" i="1" dirty="0">
                        <a:latin typeface="Cambria Math" panose="02040503050406030204" pitchFamily="18" charset="0"/>
                      </a:rPr>
                      <m:t>=0,</m:t>
                    </m:r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func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\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func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 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       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𝐒𝐃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func>
                          <m:funcPr>
                            <m:ctrlP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</m:func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]|</m:t>
                        </m:r>
                      </m:e>
                    </m:nary>
                  </m:oMath>
                </a14:m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0−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  <m: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3000"/>
                <a:ext cx="9144000" cy="5338641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14" r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70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Computational Indistinguishability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371600"/>
                <a:ext cx="9143999" cy="4750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DEFINITION: </a:t>
                </a:r>
                <a:r>
                  <a:rPr lang="en-US" sz="2400" dirty="0" smtClean="0"/>
                  <a:t>Let</a:t>
                </a:r>
                <a:r>
                  <a:rPr lang="en-US" sz="2400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be random variables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=1,2,3,…</m:t>
                    </m:r>
                  </m:oMath>
                </a14:m>
                <a:r>
                  <a:rPr lang="en-US" sz="2400" dirty="0" smtClean="0"/>
                  <a:t>   We call 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0" dirty="0"/>
                  <a:t> </a:t>
                </a:r>
                <a:r>
                  <a:rPr lang="en-US" sz="2400" b="0" dirty="0" smtClean="0"/>
                  <a:t>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b="1" dirty="0" smtClean="0"/>
                  <a:t>probability ensembles.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 smtClean="0"/>
                  <a:t> are said to be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 </a:t>
                </a:r>
                <a:r>
                  <a:rPr lang="en-US" sz="2400" b="1" dirty="0" smtClean="0"/>
                  <a:t>    computationally indistinguishable (c.i.)</a:t>
                </a:r>
                <a:r>
                  <a:rPr lang="en-US" sz="2400" b="1" i="1" dirty="0" smtClean="0"/>
                  <a:t> </a:t>
                </a:r>
                <a:r>
                  <a:rPr lang="en-US" sz="2400" dirty="0" smtClean="0"/>
                  <a:t>if for any PPT distinguisher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>
                    <a:latin typeface="Lucida Calligraphy" pitchFamily="66" charset="0"/>
                  </a:rPr>
                  <a:t> </a:t>
                </a:r>
                <a:r>
                  <a:rPr lang="en-US" sz="2400" dirty="0" smtClean="0">
                    <a:latin typeface="Lucida Calligraphy" pitchFamily="66" charset="0"/>
                  </a:rPr>
                  <a:t>  D, </a:t>
                </a:r>
                <a:r>
                  <a:rPr lang="en-US" sz="2400" dirty="0" smtClean="0"/>
                  <a:t>there is a negligible function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negl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s.t.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 smtClean="0">
                    <a:solidFill>
                      <a:schemeClr val="tx1"/>
                    </a:solidFill>
                    <a:latin typeface="Lucida Calligraphy" pitchFamily="66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]|≤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negl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 smtClean="0"/>
                  <a:t> usually omitted</a:t>
                </a: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Notation: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EXAMPLE: </a:t>
                </a:r>
                <a:r>
                  <a:rPr lang="en-US" sz="2400" dirty="0" smtClean="0"/>
                  <a:t>Are the following probability ensembles c.i.?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</m:sSub>
                  </m:oMath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=0,</m:t>
                    </m:r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fun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000" dirty="0" smtClean="0"/>
                  <a:t> 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\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uniformly random variable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1600"/>
                <a:ext cx="9143999" cy="4750403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28" b="-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Computational Indistinguishability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219200"/>
                <a:ext cx="9143999" cy="5016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Analysis: </a:t>
                </a:r>
                <a:r>
                  <a:rPr lang="en-US" sz="24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func>
                      <m:funcPr>
                        <m:ctrlPr>
                          <a:rPr lang="en-US" sz="24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4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sz="24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4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4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b="1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Pr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𝒟</m:t>
                                    </m:r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d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</m:e>
                            </m:func>
                          </m:e>
                        </m:nary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|  </m:t>
                    </m:r>
                  </m:oMath>
                </a14:m>
                <a:endParaRPr lang="en-US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b="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/>
                      <m:e>
                        <m:func>
                          <m:funcPr>
                            <m:ctrlP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  <m: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func>
                      <m:func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func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b="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b="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2⋅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SD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i="1" dirty="0" smtClean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b="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are computationally indistinguishable probability ensembles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THEOREM: </a:t>
                </a:r>
                <a:r>
                  <a:rPr lang="en-US" altLang="zh-CN" sz="2400" dirty="0" smtClean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SD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negl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, then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400" dirty="0" smtClean="0"/>
                  <a:t> are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 computationally indistinguishable. 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2000" dirty="0" smtClean="0">
                    <a:solidFill>
                      <a:schemeClr val="tx1"/>
                    </a:solidFill>
                  </a:rPr>
                  <a:t> are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</a:rPr>
                  <a:t>statistically indistinguishable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SD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negl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 are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</a:rPr>
                  <a:t>perfectly 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indistinguishable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SD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Notation: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9200"/>
                <a:ext cx="9143999" cy="5016501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22" b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2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Computational Indistinguishability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143000"/>
                <a:ext cx="9143999" cy="4979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THEOREM: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240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sz="24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240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40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240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sz="24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b="1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SD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SD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negl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CN" sz="2000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2000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/>
                  <a:t>We say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. ⇒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. ⇒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000" dirty="0" smtClean="0"/>
                  <a:t> (from strong to weak)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/>
                  <a:t>THEOREM: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.,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.,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THEOREM: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 smtClean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SD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SD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SD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negl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SD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negl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|≤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negl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]|≤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negl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THEOREM: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weak</m:t>
                        </m:r>
                        <m:r>
                          <a:rPr lang="en-US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400" i="1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where </a:t>
                </a:r>
              </a:p>
              <a:p>
                <a:r>
                  <a:rPr lang="en-US" sz="2400" b="0" dirty="0" smtClean="0">
                    <a:solidFill>
                      <a:schemeClr val="tx1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weak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⇒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⇒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i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for all</a:t>
                </a:r>
                <a:r>
                  <a:rPr lang="en-US" sz="2400" i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.,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.,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i="1" dirty="0" smtClean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3000"/>
                <a:ext cx="9143999" cy="4979055"/>
              </a:xfrm>
              <a:prstGeom prst="rect">
                <a:avLst/>
              </a:prstGeom>
              <a:blipFill rotWithShape="0">
                <a:blip r:embed="rId3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70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Pseudorandomness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174408"/>
                <a:ext cx="9143999" cy="5150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DEFINITION: </a:t>
                </a:r>
                <a:r>
                  <a:rPr lang="en-US" sz="24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be a probability ensemble, where the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is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distributed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 smtClean="0"/>
                  <a:t>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be uniformly distributed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 smtClean="0"/>
                  <a:t>.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0" dirty="0"/>
                  <a:t> </a:t>
                </a:r>
                <a:r>
                  <a:rPr lang="en-US" sz="2400" b="0" dirty="0" smtClean="0"/>
                  <a:t>    The probability ensemble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 smtClean="0"/>
                  <a:t> is said to be </a:t>
                </a:r>
                <a:r>
                  <a:rPr lang="en-US" sz="2400" b="1" dirty="0" smtClean="0"/>
                  <a:t>pseudorandom</a:t>
                </a:r>
                <a:r>
                  <a:rPr lang="en-US" sz="2400" dirty="0" smtClean="0"/>
                  <a:t> if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0" dirty="0"/>
                  <a:t> </a:t>
                </a:r>
                <a:r>
                  <a:rPr lang="en-US" sz="2400" b="0" dirty="0" smtClean="0"/>
                  <a:t>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 smtClean="0"/>
                  <a:t> are computationally indistinguishable.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EXAMPLE: </a:t>
                </a:r>
                <a:r>
                  <a:rPr lang="en-US" sz="240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be a random variable over the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 smtClean="0"/>
                  <a:t> such that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sz="2400" b="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400" b="0" i="1" dirty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func>
                    <m:r>
                      <a:rPr lang="en-US" sz="2400" b="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400" b="0" i="1" dirty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</a:rPr>
                      <m:t>\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 smtClean="0"/>
                  <a:t>. </a:t>
                </a:r>
                <a:endParaRPr lang="en-US" sz="24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SD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i="1" dirty="0" smtClean="0">
                    <a:solidFill>
                      <a:schemeClr val="accent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i="1" dirty="0" smtClean="0">
                    <a:solidFill>
                      <a:schemeClr val="accent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is the uniform distribution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i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i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are computationally indistinguishable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solidFill>
                      <a:schemeClr val="accent1">
                        <a:lumMod val="50000"/>
                      </a:schemeClr>
                    </a:solidFill>
                  </a:rPr>
                  <a:t> is </a:t>
                </a: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pseudorandom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in OTP? </a:t>
                </a: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denote the new scheme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OT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OT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sz="20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IND-EAV secure?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74408"/>
                <a:ext cx="9143999" cy="5150192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18" b="-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97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789231" y="5722203"/>
                <a:ext cx="3611569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2000" dirty="0" smtClean="0">
                    <a:solidFill>
                      <a:srgbClr val="FF0000"/>
                    </a:solidFill>
                  </a:rPr>
                  <a:t>IND-EAV secure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fun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bits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231" y="5722203"/>
                <a:ext cx="3611569" cy="830997"/>
              </a:xfrm>
              <a:prstGeom prst="rect">
                <a:avLst/>
              </a:prstGeom>
              <a:blipFill rotWithShape="0">
                <a:blip r:embed="rId3"/>
                <a:stretch>
                  <a:fillRect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IND-EAV from Pseudorandomness</a:t>
            </a:r>
            <a:endParaRPr lang="en-US" sz="3100" dirty="0"/>
          </a:p>
        </p:txBody>
      </p:sp>
      <p:sp>
        <p:nvSpPr>
          <p:cNvPr id="31" name="Rectangle 30"/>
          <p:cNvSpPr/>
          <p:nvPr/>
        </p:nvSpPr>
        <p:spPr>
          <a:xfrm>
            <a:off x="381000" y="1235321"/>
            <a:ext cx="1489589" cy="17636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1905001" y="1503218"/>
            <a:ext cx="946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06460" y="1219200"/>
                <a:ext cx="736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460" y="1219200"/>
                <a:ext cx="73674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4132" r="-330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26313" y="1499162"/>
                <a:ext cx="768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13" y="1499162"/>
                <a:ext cx="76886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7143" r="-79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33240" y="1825428"/>
                <a:ext cx="13229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40" y="1825428"/>
                <a:ext cx="1322926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304" r="-184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 rot="10800000" flipH="1">
            <a:off x="1905001" y="2133007"/>
            <a:ext cx="946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297654" y="1856008"/>
                <a:ext cx="25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654" y="1856008"/>
                <a:ext cx="2550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4286" r="-476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 flipH="1">
            <a:off x="1905001" y="2666407"/>
            <a:ext cx="946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281272" y="2382389"/>
                <a:ext cx="254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272" y="2382389"/>
                <a:ext cx="254108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3810" r="-238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30"/>
          <p:cNvSpPr/>
          <p:nvPr/>
        </p:nvSpPr>
        <p:spPr>
          <a:xfrm>
            <a:off x="2895601" y="1235321"/>
            <a:ext cx="1011380" cy="17636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6" name="Rectangle 30"/>
          <p:cNvSpPr/>
          <p:nvPr/>
        </p:nvSpPr>
        <p:spPr>
          <a:xfrm>
            <a:off x="387701" y="3749921"/>
            <a:ext cx="1489589" cy="17636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7" name="Straight Arrow Connector 36"/>
          <p:cNvCxnSpPr/>
          <p:nvPr/>
        </p:nvCxnSpPr>
        <p:spPr>
          <a:xfrm flipH="1">
            <a:off x="1911702" y="4017818"/>
            <a:ext cx="946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39"/>
              <p:cNvSpPr txBox="1"/>
              <p:nvPr/>
            </p:nvSpPr>
            <p:spPr>
              <a:xfrm>
                <a:off x="2013161" y="3733800"/>
                <a:ext cx="736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161" y="3733800"/>
                <a:ext cx="73674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132" r="-330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41"/>
              <p:cNvSpPr txBox="1"/>
              <p:nvPr/>
            </p:nvSpPr>
            <p:spPr>
              <a:xfrm>
                <a:off x="433014" y="4013762"/>
                <a:ext cx="768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14" y="4013762"/>
                <a:ext cx="768865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7143" r="-1587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42"/>
              <p:cNvSpPr txBox="1"/>
              <p:nvPr/>
            </p:nvSpPr>
            <p:spPr>
              <a:xfrm>
                <a:off x="439941" y="4340028"/>
                <a:ext cx="13229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41" y="4340028"/>
                <a:ext cx="1322926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2304" t="-2222" r="-1843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43"/>
          <p:cNvCxnSpPr/>
          <p:nvPr/>
        </p:nvCxnSpPr>
        <p:spPr>
          <a:xfrm rot="10800000" flipH="1">
            <a:off x="1911702" y="4647607"/>
            <a:ext cx="946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44"/>
              <p:cNvSpPr txBox="1"/>
              <p:nvPr/>
            </p:nvSpPr>
            <p:spPr>
              <a:xfrm>
                <a:off x="2304355" y="4370608"/>
                <a:ext cx="260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355" y="4370608"/>
                <a:ext cx="26039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11628" r="-930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45"/>
          <p:cNvCxnSpPr/>
          <p:nvPr/>
        </p:nvCxnSpPr>
        <p:spPr>
          <a:xfrm flipH="1">
            <a:off x="1911702" y="5181007"/>
            <a:ext cx="946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46"/>
              <p:cNvSpPr txBox="1"/>
              <p:nvPr/>
            </p:nvSpPr>
            <p:spPr>
              <a:xfrm>
                <a:off x="2281272" y="4896989"/>
                <a:ext cx="254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272" y="4896989"/>
                <a:ext cx="254108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23810" r="-238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30"/>
          <p:cNvSpPr/>
          <p:nvPr/>
        </p:nvSpPr>
        <p:spPr>
          <a:xfrm>
            <a:off x="5285510" y="1235321"/>
            <a:ext cx="1489589" cy="17636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7" name="Straight Arrow Connector 36"/>
          <p:cNvCxnSpPr/>
          <p:nvPr/>
        </p:nvCxnSpPr>
        <p:spPr>
          <a:xfrm flipH="1">
            <a:off x="6809511" y="1503218"/>
            <a:ext cx="946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39"/>
              <p:cNvSpPr txBox="1"/>
              <p:nvPr/>
            </p:nvSpPr>
            <p:spPr>
              <a:xfrm>
                <a:off x="6910970" y="1219200"/>
                <a:ext cx="736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970" y="1219200"/>
                <a:ext cx="736740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4132" r="-247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41"/>
              <p:cNvSpPr txBox="1"/>
              <p:nvPr/>
            </p:nvSpPr>
            <p:spPr>
              <a:xfrm>
                <a:off x="5330823" y="1499162"/>
                <a:ext cx="11132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823" y="1499162"/>
                <a:ext cx="1113253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4918" r="-54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42"/>
              <p:cNvSpPr txBox="1"/>
              <p:nvPr/>
            </p:nvSpPr>
            <p:spPr>
              <a:xfrm>
                <a:off x="5337750" y="1825428"/>
                <a:ext cx="1328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750" y="1825428"/>
                <a:ext cx="1328249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2294" r="-1376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43"/>
          <p:cNvCxnSpPr/>
          <p:nvPr/>
        </p:nvCxnSpPr>
        <p:spPr>
          <a:xfrm rot="10800000" flipH="1">
            <a:off x="6809511" y="2133007"/>
            <a:ext cx="946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44"/>
              <p:cNvSpPr txBox="1"/>
              <p:nvPr/>
            </p:nvSpPr>
            <p:spPr>
              <a:xfrm>
                <a:off x="7202164" y="1856008"/>
                <a:ext cx="260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64" y="1856008"/>
                <a:ext cx="260391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11628" r="-930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45"/>
          <p:cNvCxnSpPr/>
          <p:nvPr/>
        </p:nvCxnSpPr>
        <p:spPr>
          <a:xfrm flipH="1">
            <a:off x="6809511" y="2666407"/>
            <a:ext cx="946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46"/>
              <p:cNvSpPr txBox="1"/>
              <p:nvPr/>
            </p:nvSpPr>
            <p:spPr>
              <a:xfrm>
                <a:off x="7183580" y="2382389"/>
                <a:ext cx="254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580" y="2382389"/>
                <a:ext cx="254108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23810" r="-238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30"/>
          <p:cNvSpPr/>
          <p:nvPr/>
        </p:nvSpPr>
        <p:spPr>
          <a:xfrm>
            <a:off x="5292211" y="3749921"/>
            <a:ext cx="1489589" cy="17636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77" name="Straight Arrow Connector 36"/>
          <p:cNvCxnSpPr/>
          <p:nvPr/>
        </p:nvCxnSpPr>
        <p:spPr>
          <a:xfrm flipH="1">
            <a:off x="6816212" y="4017818"/>
            <a:ext cx="946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39"/>
              <p:cNvSpPr txBox="1"/>
              <p:nvPr/>
            </p:nvSpPr>
            <p:spPr>
              <a:xfrm>
                <a:off x="6917671" y="3733800"/>
                <a:ext cx="736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671" y="3733800"/>
                <a:ext cx="736740" cy="276999"/>
              </a:xfrm>
              <a:prstGeom prst="rect">
                <a:avLst/>
              </a:prstGeom>
              <a:blipFill rotWithShape="0">
                <a:blip r:embed="rId19"/>
                <a:stretch>
                  <a:fillRect l="-4132" r="-247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41"/>
              <p:cNvSpPr txBox="1"/>
              <p:nvPr/>
            </p:nvSpPr>
            <p:spPr>
              <a:xfrm>
                <a:off x="5337524" y="4013762"/>
                <a:ext cx="11132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524" y="4013762"/>
                <a:ext cx="1113253" cy="276999"/>
              </a:xfrm>
              <a:prstGeom prst="rect">
                <a:avLst/>
              </a:prstGeom>
              <a:blipFill rotWithShape="0">
                <a:blip r:embed="rId20"/>
                <a:stretch>
                  <a:fillRect l="-4945" r="-5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42"/>
              <p:cNvSpPr txBox="1"/>
              <p:nvPr/>
            </p:nvSpPr>
            <p:spPr>
              <a:xfrm>
                <a:off x="5344451" y="4340028"/>
                <a:ext cx="13229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451" y="4340028"/>
                <a:ext cx="1322926" cy="276999"/>
              </a:xfrm>
              <a:prstGeom prst="rect">
                <a:avLst/>
              </a:prstGeom>
              <a:blipFill rotWithShape="0">
                <a:blip r:embed="rId21"/>
                <a:stretch>
                  <a:fillRect l="-2304" t="-2222" r="-1382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43"/>
          <p:cNvCxnSpPr/>
          <p:nvPr/>
        </p:nvCxnSpPr>
        <p:spPr>
          <a:xfrm rot="10800000" flipH="1">
            <a:off x="6816212" y="4647607"/>
            <a:ext cx="946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44"/>
              <p:cNvSpPr txBox="1"/>
              <p:nvPr/>
            </p:nvSpPr>
            <p:spPr>
              <a:xfrm>
                <a:off x="7208865" y="4370608"/>
                <a:ext cx="260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65" y="4370608"/>
                <a:ext cx="260391" cy="276999"/>
              </a:xfrm>
              <a:prstGeom prst="rect">
                <a:avLst/>
              </a:prstGeom>
              <a:blipFill rotWithShape="0">
                <a:blip r:embed="rId22"/>
                <a:stretch>
                  <a:fillRect l="-11905" r="-952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45"/>
          <p:cNvCxnSpPr/>
          <p:nvPr/>
        </p:nvCxnSpPr>
        <p:spPr>
          <a:xfrm flipH="1">
            <a:off x="6816212" y="5181007"/>
            <a:ext cx="946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46"/>
              <p:cNvSpPr txBox="1"/>
              <p:nvPr/>
            </p:nvSpPr>
            <p:spPr>
              <a:xfrm>
                <a:off x="7183580" y="4896989"/>
                <a:ext cx="254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580" y="4896989"/>
                <a:ext cx="254108" cy="276999"/>
              </a:xfrm>
              <a:prstGeom prst="rect">
                <a:avLst/>
              </a:prstGeom>
              <a:blipFill rotWithShape="0">
                <a:blip r:embed="rId23"/>
                <a:stretch>
                  <a:fillRect l="-23810" r="-238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961681" y="1905000"/>
                <a:ext cx="13097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681" y="1905000"/>
                <a:ext cx="1309782" cy="369332"/>
              </a:xfrm>
              <a:prstGeom prst="rect">
                <a:avLst/>
              </a:prstGeom>
              <a:blipFill rotWithShape="0">
                <a:blip r:embed="rId24"/>
                <a:stretch>
                  <a:fillRect l="-2791" r="-139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81800" y="3154663"/>
                <a:ext cx="1340367" cy="402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3154663"/>
                <a:ext cx="1340367" cy="402226"/>
              </a:xfrm>
              <a:prstGeom prst="rect">
                <a:avLst/>
              </a:prstGeom>
              <a:blipFill rotWithShape="0">
                <a:blip r:embed="rId25"/>
                <a:stretch>
                  <a:fillRect l="-2740" r="-137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1461744" y="3099578"/>
                <a:ext cx="1814856" cy="541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≡</m:t>
                          </m:r>
                        </m:e>
                        <m:sub>
                          <m:r>
                            <a:rPr lang="en-US" altLang="zh-CN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  <m:r>
                            <a:rPr lang="en-US" altLang="zh-CN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altLang="zh-CN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sSub>
                        <m:sSubPr>
                          <m:ctrlP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sz="20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744" y="3099578"/>
                <a:ext cx="1814856" cy="541687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ectangle 30"/>
          <p:cNvSpPr/>
          <p:nvPr/>
        </p:nvSpPr>
        <p:spPr>
          <a:xfrm>
            <a:off x="7793180" y="1235321"/>
            <a:ext cx="1011380" cy="17636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9" name="Rectangle 30"/>
          <p:cNvSpPr/>
          <p:nvPr/>
        </p:nvSpPr>
        <p:spPr>
          <a:xfrm>
            <a:off x="7793180" y="3749921"/>
            <a:ext cx="1011380" cy="17636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0" name="Rectangle 30"/>
          <p:cNvSpPr/>
          <p:nvPr/>
        </p:nvSpPr>
        <p:spPr>
          <a:xfrm>
            <a:off x="2895601" y="3749921"/>
            <a:ext cx="1011380" cy="17636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3961681" y="4396921"/>
                <a:ext cx="13168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681" y="4396921"/>
                <a:ext cx="1316899" cy="369332"/>
              </a:xfrm>
              <a:prstGeom prst="rect">
                <a:avLst/>
              </a:prstGeom>
              <a:blipFill rotWithShape="0">
                <a:blip r:embed="rId27"/>
                <a:stretch>
                  <a:fillRect l="-2778" r="-138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371600" y="5927607"/>
                <a:ext cx="1769394" cy="320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Priv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OT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p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eav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927607"/>
                <a:ext cx="1769394" cy="320793"/>
              </a:xfrm>
              <a:prstGeom prst="rect">
                <a:avLst/>
              </a:prstGeom>
              <a:blipFill rotWithShape="0">
                <a:blip r:embed="rId28"/>
                <a:stretch>
                  <a:fillRect l="-241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/>
              <p:cNvSpPr txBox="1"/>
              <p:nvPr/>
            </p:nvSpPr>
            <p:spPr>
              <a:xfrm>
                <a:off x="6444150" y="5927607"/>
                <a:ext cx="1709250" cy="297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Priv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OTP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eav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150" y="5927607"/>
                <a:ext cx="1709250" cy="297967"/>
              </a:xfrm>
              <a:prstGeom prst="rect">
                <a:avLst/>
              </a:prstGeom>
              <a:blipFill rotWithShape="0">
                <a:blip r:embed="rId29"/>
                <a:stretch>
                  <a:fillRect l="-249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200400" y="2937165"/>
                <a:ext cx="3550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937165"/>
                <a:ext cx="355097" cy="369332"/>
              </a:xfrm>
              <a:prstGeom prst="rect">
                <a:avLst/>
              </a:prstGeom>
              <a:blipFill rotWithShape="0">
                <a:blip r:embed="rId30"/>
                <a:stretch>
                  <a:fillRect l="-18966" r="-172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3200400" y="5469568"/>
                <a:ext cx="3550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5469568"/>
                <a:ext cx="355097" cy="369332"/>
              </a:xfrm>
              <a:prstGeom prst="rect">
                <a:avLst/>
              </a:prstGeom>
              <a:blipFill rotWithShape="0">
                <a:blip r:embed="rId31"/>
                <a:stretch>
                  <a:fillRect l="-18966" r="-1724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8103103" y="2937165"/>
                <a:ext cx="3550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103" y="2937165"/>
                <a:ext cx="355097" cy="369332"/>
              </a:xfrm>
              <a:prstGeom prst="rect">
                <a:avLst/>
              </a:prstGeom>
              <a:blipFill rotWithShape="0">
                <a:blip r:embed="rId32"/>
                <a:stretch>
                  <a:fillRect l="-18644" r="-1694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8103103" y="5469568"/>
                <a:ext cx="3550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103" y="5469568"/>
                <a:ext cx="355097" cy="369332"/>
              </a:xfrm>
              <a:prstGeom prst="rect">
                <a:avLst/>
              </a:prstGeom>
              <a:blipFill rotWithShape="0">
                <a:blip r:embed="rId33"/>
                <a:stretch>
                  <a:fillRect l="-18644" r="-1694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本框 52"/>
          <p:cNvSpPr txBox="1"/>
          <p:nvPr/>
        </p:nvSpPr>
        <p:spPr>
          <a:xfrm>
            <a:off x="552441" y="2982678"/>
            <a:ext cx="110491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000" b="1" dirty="0" smtClean="0"/>
              <a:t>challenger</a:t>
            </a:r>
            <a:endParaRPr lang="zh-CN" altLang="en-US" sz="2000" b="1" dirty="0"/>
          </a:p>
        </p:txBody>
      </p:sp>
      <p:sp>
        <p:nvSpPr>
          <p:cNvPr id="85" name="文本框 84"/>
          <p:cNvSpPr txBox="1"/>
          <p:nvPr/>
        </p:nvSpPr>
        <p:spPr>
          <a:xfrm>
            <a:off x="552441" y="5515081"/>
            <a:ext cx="110491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000" b="1" dirty="0" smtClean="0"/>
              <a:t>challenger</a:t>
            </a:r>
            <a:endParaRPr lang="zh-CN" altLang="en-US" sz="2000" b="1" dirty="0"/>
          </a:p>
        </p:txBody>
      </p:sp>
      <p:sp>
        <p:nvSpPr>
          <p:cNvPr id="86" name="文本框 85"/>
          <p:cNvSpPr txBox="1"/>
          <p:nvPr/>
        </p:nvSpPr>
        <p:spPr>
          <a:xfrm>
            <a:off x="5455212" y="2999510"/>
            <a:ext cx="110491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000" b="1" dirty="0" smtClean="0"/>
              <a:t>challenger</a:t>
            </a:r>
            <a:endParaRPr lang="zh-CN" altLang="en-US" sz="2000" b="1" dirty="0"/>
          </a:p>
        </p:txBody>
      </p:sp>
      <p:sp>
        <p:nvSpPr>
          <p:cNvPr id="93" name="文本框 92"/>
          <p:cNvSpPr txBox="1"/>
          <p:nvPr/>
        </p:nvSpPr>
        <p:spPr>
          <a:xfrm>
            <a:off x="5455212" y="5531913"/>
            <a:ext cx="110491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000" b="1" dirty="0" smtClean="0"/>
              <a:t>challenger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512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Pseudorandom Generator (PRG)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449432"/>
                <a:ext cx="9143999" cy="4365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DEFINITION: </a:t>
                </a:r>
                <a:r>
                  <a:rPr lang="en-US" sz="2400" dirty="0" smtClean="0"/>
                  <a:t>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baseline="30000" dirty="0" smtClean="0"/>
                  <a:t> </a:t>
                </a:r>
                <a:r>
                  <a:rPr lang="en-US" sz="2400" dirty="0" smtClean="0"/>
                  <a:t> is called a </a:t>
                </a:r>
                <a:r>
                  <a:rPr lang="en-US" sz="2400" b="1" dirty="0" smtClean="0"/>
                  <a:t>pseudorandom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 </a:t>
                </a:r>
                <a:r>
                  <a:rPr lang="en-US" sz="2400" b="1" dirty="0" smtClean="0"/>
                  <a:t>      generator </a:t>
                </a:r>
                <a:r>
                  <a:rPr lang="en-US" sz="2400" dirty="0" smtClean="0"/>
                  <a:t>(PRG) if it satisfies the following conditions: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e</a:t>
                </a:r>
                <a:r>
                  <a:rPr lang="en-US" sz="2400" b="1" dirty="0" smtClean="0"/>
                  <a:t>fficiently computable</a:t>
                </a:r>
                <a:r>
                  <a:rPr lang="en-US" sz="2400" dirty="0" smtClean="0"/>
                  <a:t>:  there is a deterministic polynomial-time algorithm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i="1" dirty="0" smtClean="0"/>
                  <a:t> </a:t>
                </a:r>
                <a:r>
                  <a:rPr lang="en-US" sz="2400" dirty="0" smtClean="0"/>
                  <a:t>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 smtClean="0"/>
                  <a:t> </a:t>
                </a:r>
                <a:r>
                  <a:rPr lang="en-US" sz="2400" dirty="0" smtClean="0"/>
                  <a:t>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i="1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 smtClean="0"/>
                  <a:t>expansion</a:t>
                </a:r>
                <a:r>
                  <a:rPr lang="en-US" sz="2400" dirty="0"/>
                  <a:t>: </a:t>
                </a:r>
                <a:r>
                  <a:rPr lang="en-US" sz="2400" dirty="0" smtClean="0">
                    <a:latin typeface="Brush Script MT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/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US" sz="2400" dirty="0" smtClean="0"/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is called the </a:t>
                </a:r>
                <a:r>
                  <a:rPr lang="en-US" sz="2000" b="1" dirty="0" smtClean="0"/>
                  <a:t>expansion factor </a:t>
                </a:r>
                <a:r>
                  <a:rPr lang="en-US" sz="2000" dirty="0" smtClean="0"/>
                  <a:t>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p</a:t>
                </a:r>
                <a:r>
                  <a:rPr lang="en-US" sz="2400" b="1" dirty="0" smtClean="0"/>
                  <a:t>seudorandomness</a:t>
                </a:r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is pseudorandom,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is uniformly distributed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 smtClean="0"/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000" dirty="0" smtClean="0"/>
                  <a:t> PPT algorithm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000" i="0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sz="2000" i="0" dirty="0" smtClean="0"/>
                  <a:t>a negligible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negl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2000" dirty="0" smtClean="0"/>
                  <a:t> s.t. </a:t>
                </a:r>
              </a:p>
              <a:p>
                <a:pPr lvl="2"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]|≤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negl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9432"/>
                <a:ext cx="9143999" cy="4365169"/>
              </a:xfrm>
              <a:prstGeom prst="rect">
                <a:avLst/>
              </a:prstGeom>
              <a:blipFill rotWithShape="0">
                <a:blip r:embed="rId3"/>
                <a:stretch>
                  <a:fillRect l="-1000" r="-1067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8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Fixed-Length Encryption from PRG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295400"/>
                <a:ext cx="9143999" cy="4801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Idea: </a:t>
                </a:r>
                <a:r>
                  <a:rPr lang="en-US" sz="2400" dirty="0" smtClean="0"/>
                  <a:t>How to construct an IND-EAV encryption scheme using PRG?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OTP</a:t>
                </a:r>
                <a:r>
                  <a:rPr lang="en-US" sz="2000" dirty="0" smtClean="0"/>
                  <a:t>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 smtClean="0"/>
                  <a:t>, where the key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 smtClean="0"/>
                  <a:t> is uniform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Limitation</a:t>
                </a:r>
                <a:r>
                  <a:rPr lang="en-US" sz="2000" dirty="0" smtClean="0"/>
                  <a:t>: the key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 smtClean="0"/>
                  <a:t> is as long as the message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PRG</a:t>
                </a:r>
                <a:r>
                  <a:rPr lang="en-US" sz="2000" dirty="0" smtClean="0"/>
                  <a:t>: generate a key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, which is pseudorandom but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SCHEME: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𝐆𝐞𝐧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𝐄𝐧𝐜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𝐃𝐞𝐜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endParaRPr lang="en-US" sz="24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is a PRG. 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dirty="0" smtClean="0"/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 choose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and output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𝐄𝐧𝐜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output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𝐃𝐞𝐜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output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Correctness: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0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𝐃𝐞𝐜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𝐄𝐧𝐜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95400"/>
                <a:ext cx="9143999" cy="4801699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27" b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50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One-Way Function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990600"/>
                <a:ext cx="9143999" cy="571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The Inverting Experiment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Inver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 smtClean="0"/>
                  <a:t> for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0600"/>
                <a:ext cx="9143999" cy="571054"/>
              </a:xfrm>
              <a:prstGeom prst="rect">
                <a:avLst/>
              </a:prstGeom>
              <a:blipFill rotWithShape="0">
                <a:blip r:embed="rId3"/>
                <a:stretch>
                  <a:fillRect l="-1000" b="-15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237051" y="1600201"/>
            <a:ext cx="1833868" cy="1857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09401" y="1600200"/>
            <a:ext cx="1526005" cy="18570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575097" y="1638801"/>
                <a:ext cx="1110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097" y="1638801"/>
                <a:ext cx="1110304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732" r="-54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82024" y="1992868"/>
                <a:ext cx="9442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024" y="1992868"/>
                <a:ext cx="9442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5844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rot="10800000" flipH="1">
            <a:off x="4066401" y="2314210"/>
            <a:ext cx="1145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63823" y="2037211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23" y="2037211"/>
                <a:ext cx="18671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2258" r="-25806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H="1">
            <a:off x="4066401" y="2646218"/>
            <a:ext cx="1145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47401" y="2362200"/>
                <a:ext cx="2356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401" y="2362200"/>
                <a:ext cx="235642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8947" t="-4444" r="-2894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 rot="16200000">
                <a:off x="1404943" y="2610981"/>
                <a:ext cx="12359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𝐂𝐡𝐚𝐥𝐥𝐞𝐧𝐠𝐞𝐫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04943" y="2610981"/>
                <a:ext cx="1235916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4348" t="-6931" r="-34783" b="-6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 rot="5400000">
                <a:off x="6223030" y="2593640"/>
                <a:ext cx="1450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𝐀𝐝𝐯𝐞𝐫𝐬𝐚𝐫𝐲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223030" y="2593640"/>
                <a:ext cx="1450141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34783" t="-5462" r="-4348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34490" y="2588089"/>
                <a:ext cx="1725349" cy="917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Inver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b="0" dirty="0" smtClean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90" y="2588089"/>
                <a:ext cx="1725349" cy="91711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0" y="3589249"/>
                <a:ext cx="9143999" cy="292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400" b="1" dirty="0" smtClean="0"/>
                  <a:t>DEFINITION: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 is a </a:t>
                </a:r>
                <a:r>
                  <a:rPr lang="en-US" sz="2400" b="1" dirty="0" smtClean="0"/>
                  <a:t>one-way function</a:t>
                </a:r>
                <a:r>
                  <a:rPr lang="en-US" sz="2400" dirty="0" smtClean="0"/>
                  <a:t> </a:t>
                </a:r>
                <a:r>
                  <a:rPr lang="en-US" sz="2400" b="1" dirty="0" smtClean="0"/>
                  <a:t>(OWF)</a:t>
                </a:r>
                <a:r>
                  <a:rPr lang="en-US" sz="2400" dirty="0" smtClean="0"/>
                  <a:t> if 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easy to compute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DPT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s.t.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 smtClean="0"/>
                  <a:t>hard to invert</a:t>
                </a:r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 smtClean="0"/>
                  <a:t> PPT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 </m:t>
                    </m:r>
                  </m:oMath>
                </a14:m>
                <a:r>
                  <a:rPr lang="en-US" sz="2400" dirty="0" smtClean="0"/>
                  <a:t>a negligible function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𝐧𝐞𝐠𝐥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2400" dirty="0" smtClean="0"/>
                  <a:t> s.t.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Inver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𝐧𝐞𝐠𝐥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  <a:p>
                <a:pPr marL="1257300" lvl="2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One-way permutation (OWP):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is </a:t>
                </a:r>
                <a:r>
                  <a:rPr lang="en-US" sz="2000" dirty="0" err="1" smtClean="0">
                    <a:solidFill>
                      <a:schemeClr val="accent1">
                        <a:lumMod val="50000"/>
                      </a:schemeClr>
                    </a:solidFill>
                  </a:rPr>
                  <a:t>bijective</a:t>
                </a:r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b="1" dirty="0"/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𝐦𝐨𝐝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is conjectured as a OWP.</a:t>
                </a:r>
                <a:endParaRPr lang="en-US" altLang="zh-CN" sz="2400" dirty="0"/>
              </a:p>
              <a:p>
                <a:pPr marL="1257300" lvl="2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000" i="1" dirty="0"/>
                  <a:t> </a:t>
                </a:r>
                <a:r>
                  <a:rPr lang="en-US" altLang="zh-CN" sz="2000" dirty="0"/>
                  <a:t>is a prime</a:t>
                </a:r>
                <a:r>
                  <a:rPr lang="en-US" altLang="zh-CN" sz="2000" i="1" dirty="0"/>
                  <a:t>,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sz="2000" i="1" dirty="0"/>
                  <a:t> </a:t>
                </a:r>
                <a:r>
                  <a:rPr lang="en-US" altLang="zh-CN" sz="2000" dirty="0"/>
                  <a:t>is a generator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000" i="1" dirty="0"/>
                  <a:t>,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∈{1,2,…,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9249"/>
                <a:ext cx="9143999" cy="2921505"/>
              </a:xfrm>
              <a:prstGeom prst="rect">
                <a:avLst/>
              </a:prstGeom>
              <a:blipFill rotWithShape="0">
                <a:blip r:embed="rId11"/>
                <a:stretch>
                  <a:fillRect l="-1000" t="-1044" b="-1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35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Kerckhoff’s</a:t>
            </a:r>
            <a:r>
              <a:rPr lang="en-US" dirty="0" smtClean="0"/>
              <a:t> Principle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0" y="1698415"/>
            <a:ext cx="9144000" cy="37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/>
              <a:t>PRINCIPLE: </a:t>
            </a:r>
            <a:r>
              <a:rPr lang="en-US" sz="2400" dirty="0" smtClean="0"/>
              <a:t>The </a:t>
            </a:r>
            <a:r>
              <a:rPr lang="en-US" sz="2400" u="sng" dirty="0"/>
              <a:t>cipher method must not be </a:t>
            </a:r>
            <a:r>
              <a:rPr lang="en-US" sz="2400" u="sng" dirty="0" smtClean="0"/>
              <a:t>required </a:t>
            </a:r>
            <a:r>
              <a:rPr lang="en-US" sz="2400" u="sng" dirty="0"/>
              <a:t>to be </a:t>
            </a:r>
            <a:r>
              <a:rPr lang="en-US" sz="2400" u="sng" dirty="0" smtClean="0"/>
              <a:t>secret</a:t>
            </a:r>
            <a:r>
              <a:rPr lang="en-US" sz="2400" dirty="0" smtClean="0"/>
              <a:t>, and 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 </a:t>
            </a:r>
            <a:r>
              <a:rPr lang="en-US" sz="2400" dirty="0" smtClean="0"/>
              <a:t>      it must </a:t>
            </a:r>
            <a:r>
              <a:rPr lang="en-US" sz="2400" dirty="0"/>
              <a:t>be able to fall into the hands </a:t>
            </a:r>
            <a:r>
              <a:rPr lang="en-US" sz="2400" dirty="0" smtClean="0"/>
              <a:t>of </a:t>
            </a:r>
            <a:r>
              <a:rPr lang="en-US" sz="2400" dirty="0"/>
              <a:t>the enemy </a:t>
            </a:r>
            <a:r>
              <a:rPr lang="en-US" sz="2400" dirty="0" smtClean="0"/>
              <a:t>without 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 </a:t>
            </a:r>
            <a:r>
              <a:rPr lang="en-US" sz="2400" dirty="0" smtClean="0"/>
              <a:t>      inconvenience</a:t>
            </a:r>
            <a:r>
              <a:rPr lang="en-US" sz="2400" dirty="0"/>
              <a:t>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Security should solely rely on the secrecy of the key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By </a:t>
            </a:r>
            <a:r>
              <a:rPr lang="en-US" sz="2000" dirty="0" err="1" smtClean="0"/>
              <a:t>Kerckhoff</a:t>
            </a:r>
            <a:r>
              <a:rPr lang="en-US" sz="2000" dirty="0" smtClean="0"/>
              <a:t>, 19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century</a:t>
            </a:r>
            <a:endParaRPr lang="en-US" sz="2000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b="1" dirty="0" smtClean="0"/>
              <a:t>REMARK: </a:t>
            </a:r>
            <a:r>
              <a:rPr lang="en-US" sz="2400" dirty="0"/>
              <a:t>C</a:t>
            </a:r>
            <a:r>
              <a:rPr lang="en-US" sz="2400" dirty="0" smtClean="0"/>
              <a:t>ryptographic designs (algorithms) can be made </a:t>
            </a:r>
            <a:r>
              <a:rPr lang="en-US" sz="2400" b="1" dirty="0" smtClean="0"/>
              <a:t>public</a:t>
            </a:r>
            <a:endParaRPr lang="en-US" sz="2400" dirty="0" smtClean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It’s easy to find the weakness of a design and so make improvement. Eventually, a really strong design will be obtained.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However, many designs in national security remain </a:t>
            </a:r>
            <a:r>
              <a:rPr lang="en-US" sz="2000" u="sng" dirty="0" smtClean="0"/>
              <a:t>not</a:t>
            </a:r>
            <a:r>
              <a:rPr lang="en-US" sz="2000" dirty="0" smtClean="0"/>
              <a:t> public</a:t>
            </a:r>
          </a:p>
        </p:txBody>
      </p:sp>
    </p:spTree>
    <p:extLst>
      <p:ext uri="{BB962C8B-B14F-4D97-AF65-F5344CB8AC3E}">
        <p14:creationId xmlns:p14="http://schemas.microsoft.com/office/powerpoint/2010/main" val="107643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Hard-Core Predicate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0" y="1438470"/>
                <a:ext cx="9143999" cy="4409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DEFINITION</a:t>
                </a:r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Let</a:t>
                </a:r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4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𝐡𝐜</m:t>
                    </m:r>
                    <m:r>
                      <a:rPr lang="en-US" sz="24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→{0,1}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be two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     functions.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𝐡𝐜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is a </a:t>
                </a:r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hard-core predicate (HCP) 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if 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easy to compute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DPT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s.t.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𝐡𝐜</m:t>
                    </m:r>
                    <m:r>
                      <a:rPr lang="en-US" sz="24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for every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hard to predicate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PPT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24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a negligible function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𝐧𝐞𝐠𝐥</m:t>
                    </m:r>
                    <m:r>
                      <a:rPr lang="en-US" sz="24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s.t.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𝐡𝐜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𝐧𝐞𝐠𝐥</m:t>
                      </m:r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Goldreich</a:t>
                </a:r>
                <a:r>
                  <a:rPr lang="en-US" altLang="zh-CN" sz="2400" b="1" dirty="0"/>
                  <a:t>-Levin Theorem</a:t>
                </a:r>
                <a:r>
                  <a:rPr lang="en-US" altLang="zh-CN" sz="2400" dirty="0"/>
                  <a:t>: Assume that OWFs </a:t>
                </a:r>
                <a:r>
                  <a:rPr lang="en-US" altLang="zh-CN" sz="2400" dirty="0" smtClean="0"/>
                  <a:t>(OWPs) exist</a:t>
                </a:r>
                <a:r>
                  <a:rPr lang="en-US" altLang="zh-CN" sz="2400" dirty="0"/>
                  <a:t>. Then </a:t>
                </a:r>
                <a:r>
                  <a:rPr lang="en-US" altLang="zh-CN" sz="2400" dirty="0" smtClean="0"/>
                  <a:t>there    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  is </a:t>
                </a:r>
                <a:r>
                  <a:rPr lang="en-US" altLang="zh-CN" sz="2400" dirty="0"/>
                  <a:t>a </a:t>
                </a:r>
                <a:r>
                  <a:rPr lang="en-US" altLang="zh-CN" sz="2400" dirty="0" smtClean="0"/>
                  <a:t>OWF (OWP)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sz="2400" dirty="0"/>
                  <a:t> and </a:t>
                </a:r>
                <a:r>
                  <a:rPr lang="en-US" altLang="zh-CN" sz="2400" dirty="0" smtClean="0"/>
                  <a:t>a hard-core predicate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𝐡𝐜</m:t>
                    </m:r>
                  </m:oMath>
                </a14:m>
                <a:r>
                  <a:rPr lang="en-US" altLang="zh-CN" sz="2400" dirty="0" smtClean="0"/>
                  <a:t> for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sz="2400" dirty="0"/>
                  <a:t>. </a:t>
                </a:r>
                <a:endParaRPr lang="en-US" altLang="zh-CN" sz="2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THEOREM</a:t>
                </a:r>
                <a:r>
                  <a:rPr lang="en-US" altLang="zh-CN" sz="2400" b="1" dirty="0"/>
                  <a:t>: </a:t>
                </a:r>
                <a:r>
                  <a:rPr lang="en-US" altLang="zh-CN" sz="2400" dirty="0"/>
                  <a:t>Let</a:t>
                </a: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dirty="0"/>
                  <a:t> be a OWP and let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𝐡𝐜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be a hard-core predicate for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400" dirty="0"/>
                  <a:t>Then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𝐡𝐜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dirty="0"/>
                  <a:t>  is a PRG</a:t>
                </a:r>
                <a:r>
                  <a:rPr lang="en-US" sz="2400" dirty="0" smtClean="0"/>
                  <a:t>.</a:t>
                </a:r>
                <a:endParaRPr lang="en-US" altLang="zh-CN" sz="2000" i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38470"/>
                <a:ext cx="9143999" cy="4409733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38" r="-3000" b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4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PRG with Arbitrary Expansion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0" y="1018990"/>
                <a:ext cx="9143999" cy="1895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CONSTRUCTION: </a:t>
                </a:r>
                <a:r>
                  <a:rPr lang="en-US" altLang="zh-CN" sz="2400" dirty="0" smtClean="0"/>
                  <a:t>repeatedly apply the HCP-PRG on the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 smtClean="0"/>
                  <a:t>-bit prefix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 is a OWP;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𝐡𝐜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→{0,1}</m:t>
                    </m:r>
                  </m:oMath>
                </a14:m>
                <a:r>
                  <a:rPr lang="en-US" sz="2400" dirty="0" smtClean="0"/>
                  <a:t> is a HCP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4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𝐡𝐜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400" dirty="0" smtClean="0"/>
                  <a:t>is a PRG with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CN" sz="2400" i="1" dirty="0" smtClean="0"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18990"/>
                <a:ext cx="9143999" cy="1895134"/>
              </a:xfrm>
              <a:prstGeom prst="rect">
                <a:avLst/>
              </a:prstGeom>
              <a:blipFill rotWithShape="0">
                <a:blip r:embed="rId3"/>
                <a:stretch>
                  <a:fillRect l="-1000" t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90536" y="3526173"/>
                <a:ext cx="19050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536" y="3526173"/>
                <a:ext cx="1905000" cy="2286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928606" y="3526173"/>
            <a:ext cx="280356" cy="22860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90536" y="2916573"/>
                <a:ext cx="19050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536" y="2916573"/>
                <a:ext cx="1905000" cy="2286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990536" y="4135773"/>
                <a:ext cx="19050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536" y="4135773"/>
                <a:ext cx="1905000" cy="2286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990536" y="5278773"/>
                <a:ext cx="19050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536" y="5278773"/>
                <a:ext cx="1905000" cy="2286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3930040" y="4135773"/>
            <a:ext cx="280356" cy="22860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43466" y="4135773"/>
            <a:ext cx="280356" cy="22860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30040" y="5278773"/>
            <a:ext cx="280356" cy="22860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52092" y="5278773"/>
            <a:ext cx="280356" cy="22860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82180" y="5278773"/>
            <a:ext cx="280356" cy="22860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65432" y="2942451"/>
                <a:ext cx="263104" cy="25271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32" y="2942451"/>
                <a:ext cx="263104" cy="2527167"/>
              </a:xfrm>
              <a:prstGeom prst="rect">
                <a:avLst/>
              </a:prstGeom>
              <a:blipFill rotWithShape="0">
                <a:blip r:embed="rId8"/>
                <a:stretch>
                  <a:fillRect r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33336" y="3200400"/>
                <a:ext cx="380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336" y="3200400"/>
                <a:ext cx="380425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4516" r="-1612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533336" y="3830876"/>
                <a:ext cx="380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336" y="3830876"/>
                <a:ext cx="380425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14516" r="-161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880519" y="4555123"/>
                <a:ext cx="12503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519" y="4555123"/>
                <a:ext cx="125034" cy="553998"/>
              </a:xfrm>
              <a:prstGeom prst="rect">
                <a:avLst/>
              </a:prstGeom>
              <a:blipFill rotWithShape="0">
                <a:blip r:embed="rId11"/>
                <a:stretch>
                  <a:fillRect l="-45000" r="-45000"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 rot="10800000">
                <a:off x="1995721" y="5413920"/>
                <a:ext cx="1899815" cy="3810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995721" y="5413920"/>
                <a:ext cx="1899815" cy="3810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0800000">
                <a:off x="3895537" y="5431172"/>
                <a:ext cx="2711833" cy="3810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3895537" y="5431172"/>
                <a:ext cx="2711833" cy="3810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685599" y="5764361"/>
                <a:ext cx="5313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bits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599" y="5764361"/>
                <a:ext cx="531364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11494" t="-28889" r="-27586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809936" y="5770477"/>
                <a:ext cx="854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bits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936" y="5770477"/>
                <a:ext cx="854786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10000" t="-28889" r="-17857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972888" y="2895600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888" y="2895600"/>
                <a:ext cx="183320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774116" y="5262955"/>
                <a:ext cx="580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116" y="5262955"/>
                <a:ext cx="580865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10417" t="-2174" r="-1354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stCxn id="23" idx="2"/>
            <a:endCxn id="24" idx="0"/>
          </p:cNvCxnSpPr>
          <p:nvPr/>
        </p:nvCxnSpPr>
        <p:spPr>
          <a:xfrm>
            <a:off x="8064548" y="3172599"/>
            <a:ext cx="1" cy="2090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114736" y="5230374"/>
                <a:ext cx="485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736" y="5230374"/>
                <a:ext cx="485710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2500" r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-1" y="6048190"/>
                <a:ext cx="9143999" cy="505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THEOREM: </a:t>
                </a:r>
                <a:r>
                  <a:rPr lang="en-US" altLang="zh-CN" sz="2400" dirty="0"/>
                  <a:t>The function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2400" dirty="0"/>
                  <a:t> is a </a:t>
                </a:r>
                <a:r>
                  <a:rPr lang="en-US" altLang="zh-CN" sz="2400" dirty="0" smtClean="0"/>
                  <a:t>PRG with expansion factor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048190"/>
                <a:ext cx="9143999" cy="505010"/>
              </a:xfrm>
              <a:prstGeom prst="rect">
                <a:avLst/>
              </a:prstGeom>
              <a:blipFill rotWithShape="0">
                <a:blip r:embed="rId19"/>
                <a:stretch>
                  <a:fillRect l="-1000" t="-1205" b="-26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urved Connector 27"/>
          <p:cNvCxnSpPr>
            <a:stCxn id="5" idx="0"/>
            <a:endCxn id="29" idx="1"/>
          </p:cNvCxnSpPr>
          <p:nvPr/>
        </p:nvCxnSpPr>
        <p:spPr>
          <a:xfrm rot="5400000" flipH="1" flipV="1">
            <a:off x="4361132" y="2754043"/>
            <a:ext cx="479783" cy="106447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133263" y="2907890"/>
                <a:ext cx="6289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𝐡𝐜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263" y="2907890"/>
                <a:ext cx="628955" cy="276999"/>
              </a:xfrm>
              <a:prstGeom prst="rect">
                <a:avLst/>
              </a:prstGeom>
              <a:blipFill rotWithShape="0">
                <a:blip r:embed="rId20"/>
                <a:stretch>
                  <a:fillRect l="-8738" t="-2222" r="-1359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urved Connector 30"/>
          <p:cNvCxnSpPr>
            <a:stCxn id="9" idx="0"/>
            <a:endCxn id="32" idx="1"/>
          </p:cNvCxnSpPr>
          <p:nvPr/>
        </p:nvCxnSpPr>
        <p:spPr>
          <a:xfrm rot="5400000" flipH="1" flipV="1">
            <a:off x="4351362" y="3353873"/>
            <a:ext cx="500757" cy="10630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133263" y="3496516"/>
                <a:ext cx="9546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𝐡𝐜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263" y="3496516"/>
                <a:ext cx="954685" cy="276999"/>
              </a:xfrm>
              <a:prstGeom prst="rect">
                <a:avLst/>
              </a:prstGeom>
              <a:blipFill rotWithShape="0">
                <a:blip r:embed="rId21"/>
                <a:stretch>
                  <a:fillRect l="-5732" t="-4444" r="-828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urved Connector 33"/>
          <p:cNvCxnSpPr>
            <a:stCxn id="10" idx="0"/>
            <a:endCxn id="35" idx="2"/>
          </p:cNvCxnSpPr>
          <p:nvPr/>
        </p:nvCxnSpPr>
        <p:spPr>
          <a:xfrm rot="5400000" flipH="1" flipV="1">
            <a:off x="5348189" y="2808970"/>
            <a:ext cx="362258" cy="229134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360515" y="3496516"/>
                <a:ext cx="6289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𝐡𝐜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515" y="3496516"/>
                <a:ext cx="628955" cy="276999"/>
              </a:xfrm>
              <a:prstGeom prst="rect">
                <a:avLst/>
              </a:prstGeom>
              <a:blipFill rotWithShape="0">
                <a:blip r:embed="rId22"/>
                <a:stretch>
                  <a:fillRect l="-8654" t="-4444" r="-125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urved Connector 38"/>
          <p:cNvCxnSpPr>
            <a:stCxn id="11" idx="0"/>
            <a:endCxn id="40" idx="1"/>
          </p:cNvCxnSpPr>
          <p:nvPr/>
        </p:nvCxnSpPr>
        <p:spPr>
          <a:xfrm rot="5400000" flipH="1" flipV="1">
            <a:off x="4345523" y="4491034"/>
            <a:ext cx="512434" cy="10630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133263" y="4618542"/>
                <a:ext cx="1691873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𝐡𝐜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263" y="4618542"/>
                <a:ext cx="1691873" cy="295594"/>
              </a:xfrm>
              <a:prstGeom prst="rect">
                <a:avLst/>
              </a:prstGeom>
              <a:blipFill rotWithShape="0">
                <a:blip r:embed="rId23"/>
                <a:stretch>
                  <a:fillRect l="-2878" t="-6250" r="-467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29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Stream Cipher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066800"/>
                <a:ext cx="9143999" cy="5410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DEFINITION:</a:t>
                </a:r>
                <a:r>
                  <a:rPr lang="en-US" sz="2400" dirty="0" smtClean="0"/>
                  <a:t> A </a:t>
                </a:r>
                <a:r>
                  <a:rPr lang="en-US" sz="2400" b="1" dirty="0" smtClean="0"/>
                  <a:t>stream cipher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𝐈𝐧𝐢𝐭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𝐆𝐞𝐭𝐁𝐢𝐭𝐬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dirty="0" smtClean="0"/>
                  <a:t>works as follows: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INPUT</a:t>
                </a:r>
                <a:r>
                  <a:rPr lang="en-US" sz="2000" dirty="0" smtClean="0"/>
                  <a:t>: a seed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and an optional </a:t>
                </a:r>
                <a:r>
                  <a:rPr lang="en-US" sz="2000" dirty="0"/>
                  <a:t>initialization</a:t>
                </a:r>
                <a:r>
                  <a:rPr lang="en-US" sz="2000" dirty="0" smtClean="0"/>
                  <a:t> vector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𝐼𝑉</m:t>
                    </m:r>
                  </m:oMath>
                </a14:m>
                <a:endParaRPr lang="en-US" sz="20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OUTPUT</a:t>
                </a:r>
                <a:r>
                  <a:rPr lang="en-US" sz="2000" dirty="0" smtClean="0"/>
                  <a:t>: pseudorandom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𝐈𝐧𝐢𝐭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𝐼𝑉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do</m:t>
                    </m:r>
                  </m:oMath>
                </a14:m>
                <a:endParaRPr lang="en-US" sz="2000" b="0" dirty="0" smtClean="0">
                  <a:solidFill>
                    <a:srgbClr val="C00000"/>
                  </a:solidFill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𝐆𝐞𝐭𝐁𝐢𝐭𝐬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return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lvl="2">
                  <a:lnSpc>
                    <a:spcPct val="120000"/>
                  </a:lnSpc>
                </a:pPr>
                <a:endParaRPr lang="en-US" sz="2000" dirty="0" smtClean="0"/>
              </a:p>
              <a:p>
                <a:pPr lvl="2">
                  <a:lnSpc>
                    <a:spcPct val="120000"/>
                  </a:lnSpc>
                </a:pPr>
                <a:endParaRPr lang="en-US" sz="2000" dirty="0"/>
              </a:p>
              <a:p>
                <a:pPr lvl="2">
                  <a:lnSpc>
                    <a:spcPct val="120000"/>
                  </a:lnSpc>
                </a:pPr>
                <a:endParaRPr lang="en-US" sz="2000" dirty="0" smtClean="0"/>
              </a:p>
              <a:p>
                <a:pPr lvl="2">
                  <a:lnSpc>
                    <a:spcPct val="120000"/>
                  </a:lnSpc>
                </a:pPr>
                <a:endParaRPr lang="en-US" sz="2000" dirty="0"/>
              </a:p>
              <a:p>
                <a:pPr lvl="2">
                  <a:lnSpc>
                    <a:spcPct val="120000"/>
                  </a:lnSpc>
                </a:pPr>
                <a:endParaRPr lang="en-US" sz="20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Application: </a:t>
                </a:r>
                <a:r>
                  <a:rPr lang="en-US" sz="2400" dirty="0" smtClean="0"/>
                  <a:t>constructing IND-EAV encryption scheme</a:t>
                </a:r>
                <a:r>
                  <a:rPr lang="en-US" sz="2400" b="1" dirty="0" smtClean="0"/>
                  <a:t> 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Use the generated pseudorandom bits to encrypt messages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66800"/>
                <a:ext cx="9143999" cy="5410712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13" b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67790" y="3996904"/>
                <a:ext cx="922020" cy="609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𝐈𝐧𝐢𝐭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790" y="3996904"/>
                <a:ext cx="922020" cy="6096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40380" y="3996904"/>
                <a:ext cx="922020" cy="6096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𝐆𝐞𝐭𝐁𝐢𝐭𝐬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380" y="3996904"/>
                <a:ext cx="922020" cy="6096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716780" y="3996904"/>
                <a:ext cx="922020" cy="6096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dirty="0">
                          <a:latin typeface="Cambria Math" panose="02040503050406030204" pitchFamily="18" charset="0"/>
                        </a:rPr>
                        <m:t>𝐆𝐞𝐭𝐁𝐢𝐭𝐬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780" y="3996904"/>
                <a:ext cx="922020" cy="6096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393180" y="3996904"/>
                <a:ext cx="922020" cy="6096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dirty="0">
                          <a:latin typeface="Cambria Math" panose="02040503050406030204" pitchFamily="18" charset="0"/>
                        </a:rPr>
                        <m:t>𝐆𝐞𝐭𝐁𝐢𝐭𝐬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180" y="3996904"/>
                <a:ext cx="922020" cy="6096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982528" y="4140678"/>
            <a:ext cx="389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82528" y="4445478"/>
            <a:ext cx="389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62000" y="3996904"/>
                <a:ext cx="165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996904"/>
                <a:ext cx="16504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5800" y="4253305"/>
                <a:ext cx="292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253305"/>
                <a:ext cx="292644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0833" r="-1458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4" idx="3"/>
            <a:endCxn id="5" idx="1"/>
          </p:cNvCxnSpPr>
          <p:nvPr/>
        </p:nvCxnSpPr>
        <p:spPr>
          <a:xfrm>
            <a:off x="2289810" y="4301704"/>
            <a:ext cx="750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</p:cNvCxnSpPr>
          <p:nvPr/>
        </p:nvCxnSpPr>
        <p:spPr>
          <a:xfrm>
            <a:off x="3501390" y="4606504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6" idx="1"/>
          </p:cNvCxnSpPr>
          <p:nvPr/>
        </p:nvCxnSpPr>
        <p:spPr>
          <a:xfrm>
            <a:off x="3962400" y="4301704"/>
            <a:ext cx="754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  <a:endCxn id="7" idx="1"/>
          </p:cNvCxnSpPr>
          <p:nvPr/>
        </p:nvCxnSpPr>
        <p:spPr>
          <a:xfrm>
            <a:off x="5638800" y="4301704"/>
            <a:ext cx="754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>
            <a:off x="7315200" y="4301704"/>
            <a:ext cx="754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</p:cNvCxnSpPr>
          <p:nvPr/>
        </p:nvCxnSpPr>
        <p:spPr>
          <a:xfrm>
            <a:off x="5177790" y="4606504"/>
            <a:ext cx="381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</p:cNvCxnSpPr>
          <p:nvPr/>
        </p:nvCxnSpPr>
        <p:spPr>
          <a:xfrm>
            <a:off x="6854190" y="4606504"/>
            <a:ext cx="381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97010" y="5114026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010" y="5114026"/>
                <a:ext cx="277768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1739" r="-652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056232" y="5108757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232" y="5108757"/>
                <a:ext cx="283091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1277" r="-638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732632" y="5108757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632" y="5108757"/>
                <a:ext cx="283091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21277" r="-638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120812" y="4165124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812" y="4165124"/>
                <a:ext cx="250068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7317" r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131932" y="5133201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932" y="5133201"/>
                <a:ext cx="250068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317" r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459045" y="4024705"/>
                <a:ext cx="3603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045" y="4024705"/>
                <a:ext cx="360355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10000" r="-500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191000" y="4024705"/>
                <a:ext cx="3603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024705"/>
                <a:ext cx="360355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8475" r="-339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811845" y="4024705"/>
                <a:ext cx="3603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845" y="4024705"/>
                <a:ext cx="360355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10000" r="-500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467600" y="4024705"/>
                <a:ext cx="3603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4024705"/>
                <a:ext cx="360355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10169" r="-508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53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IND-m-EAV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0" y="1219200"/>
                <a:ext cx="9144000" cy="1053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0" dirty="0" smtClean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𝐆𝐞𝐧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𝐄𝐧𝐜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𝐃𝐞𝐜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sz="2400" dirty="0" smtClean="0"/>
                  <a:t> be a private-key encryption. Define an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400" dirty="0" smtClean="0"/>
                  <a:t>   </a:t>
                </a:r>
                <a:r>
                  <a:rPr lang="en-US" sz="2400" b="1" dirty="0" smtClean="0"/>
                  <a:t>multiple-message eavesdropping experiment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𝐏𝐫𝐢𝐯</m:t>
                    </m:r>
                    <m:sSubSup>
                      <m:sSubSup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sz="2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𝓐</m:t>
                        </m:r>
                        <m:r>
                          <a:rPr lang="en-US" sz="2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𝚷</m:t>
                        </m:r>
                      </m:sub>
                      <m:sup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𝐦𝐮𝐥𝐭</m:t>
                        </m:r>
                      </m:sup>
                    </m:sSubSup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endParaRPr lang="en-US" sz="2000" b="1" dirty="0" smtClean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9200"/>
                <a:ext cx="9144000" cy="1053622"/>
              </a:xfrm>
              <a:prstGeom prst="rect">
                <a:avLst/>
              </a:prstGeom>
              <a:blipFill rotWithShape="0">
                <a:blip r:embed="rId3"/>
                <a:stretch>
                  <a:fillRect l="-1000" t="-578" b="-7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146373" y="2315338"/>
            <a:ext cx="2491317" cy="35520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14090" y="2315336"/>
            <a:ext cx="2787081" cy="35520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333818" y="2315338"/>
                <a:ext cx="2781208" cy="914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 smtClean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b="0" dirty="0" smtClean="0"/>
                  <a:t>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818" y="2315338"/>
                <a:ext cx="2781208" cy="914481"/>
              </a:xfrm>
              <a:prstGeom prst="rect">
                <a:avLst/>
              </a:prstGeom>
              <a:blipFill rotWithShape="0">
                <a:blip r:embed="rId4"/>
                <a:stretch>
                  <a:fillRect l="-5263" t="-8000" r="-1754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3637691" y="3268338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94891" y="2984320"/>
                <a:ext cx="736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891" y="2984320"/>
                <a:ext cx="73674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5785" r="-82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09726" y="3344538"/>
                <a:ext cx="1371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𝐆𝐞𝐧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726" y="3344538"/>
                <a:ext cx="137133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09726" y="3723236"/>
                <a:ext cx="989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726" y="3723236"/>
                <a:ext cx="98931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5521" t="-4444" r="-8589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16653" y="4079605"/>
                <a:ext cx="1762662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53" y="4079605"/>
                <a:ext cx="1762662" cy="289182"/>
              </a:xfrm>
              <a:prstGeom prst="rect">
                <a:avLst/>
              </a:prstGeom>
              <a:blipFill rotWithShape="0">
                <a:blip r:embed="rId8"/>
                <a:stretch>
                  <a:fillRect l="-1384" r="-4498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rot="10800000" flipH="1">
            <a:off x="3637691" y="4612137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809817" y="4324747"/>
                <a:ext cx="1469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817" y="4324747"/>
                <a:ext cx="146944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3734" t="-2174" r="-539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3637691" y="5145537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95172" y="4861519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72" y="4861519"/>
                <a:ext cx="237244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28205" t="-2174" r="-2564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02408" y="5249538"/>
                <a:ext cx="257455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Priv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mult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408" y="5249538"/>
                <a:ext cx="2574551" cy="617861"/>
              </a:xfrm>
              <a:prstGeom prst="rect">
                <a:avLst/>
              </a:prstGeom>
              <a:blipFill rotWithShape="0">
                <a:blip r:embed="rId11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358742" y="3681249"/>
                <a:ext cx="12359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𝐂𝐡𝐚𝐥𝐥𝐞𝐧𝐠𝐞𝐫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58742" y="3681249"/>
                <a:ext cx="1235916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667" t="-6897" r="-35556" b="-6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5400000">
                <a:off x="7570202" y="3784630"/>
                <a:ext cx="1450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𝐀𝐝𝐯𝐞𝐫𝐬𝐚𝐫𝐲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70202" y="3784630"/>
                <a:ext cx="1450141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35556" t="-5882" r="-6667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752600" y="5943600"/>
                <a:ext cx="60658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: can be any polynomial function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 smtClean="0"/>
                  <a:t> chosen by the adversary</a:t>
                </a:r>
                <a:endParaRPr 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943600"/>
                <a:ext cx="6065891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1307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55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Chosen</m:t>
                      </m:r>
                      <m:r>
                        <m:rPr>
                          <m:nor/>
                        </m:rPr>
                        <a:rPr lang="en-US" b="0" i="0" dirty="0" smtClean="0"/>
                        <m:t>−</m:t>
                      </m:r>
                      <m:r>
                        <m:rPr>
                          <m:nor/>
                        </m:rPr>
                        <a:rPr lang="en-US" dirty="0"/>
                        <m:t>Plaintext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Attack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0" y="990600"/>
                <a:ext cx="9144000" cy="1069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𝐄𝐧𝐜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,⋅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/>
                  <a:t>given an message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algn="ctr">
                  <a:lnSpc>
                    <a:spcPct val="120000"/>
                  </a:lnSpc>
                </a:pPr>
                <a:r>
                  <a:rPr lang="en-US" sz="2400" b="1" dirty="0"/>
                  <a:t>CPA </a:t>
                </a:r>
                <a:r>
                  <a:rPr lang="en-US" sz="2400" b="1" dirty="0" err="1"/>
                  <a:t>indistinguishability</a:t>
                </a:r>
                <a:r>
                  <a:rPr lang="en-US" sz="2400" b="1" dirty="0"/>
                  <a:t> experiment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Priv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4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cpa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0600"/>
                <a:ext cx="9144000" cy="1069780"/>
              </a:xfrm>
              <a:prstGeom prst="rect">
                <a:avLst/>
              </a:prstGeom>
              <a:blipFill rotWithShape="0">
                <a:blip r:embed="rId4"/>
                <a:stretch>
                  <a:fillRect t="-571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732002" y="2133600"/>
            <a:ext cx="2491317" cy="381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99720" y="2133600"/>
            <a:ext cx="1330868" cy="381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95355" y="2158258"/>
                <a:ext cx="1371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𝐆𝐞𝐧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355" y="2158258"/>
                <a:ext cx="137133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01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293202" y="3636117"/>
                <a:ext cx="989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02" y="3636117"/>
                <a:ext cx="98931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5556" t="-2174" r="-9259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02282" y="3954121"/>
                <a:ext cx="16006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282" y="3954121"/>
                <a:ext cx="160063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27" t="-4444" r="-53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rot="10800000" flipH="1">
            <a:off x="4223320" y="41910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81231" y="3962400"/>
                <a:ext cx="1660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231" y="3962400"/>
                <a:ext cx="166007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4223320" y="5313218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09120" y="5029200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20" y="5029200"/>
                <a:ext cx="23724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8205" t="-4444" r="-2564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87081" y="5325739"/>
                <a:ext cx="2578398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Priv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cpa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081" y="5325739"/>
                <a:ext cx="2578398" cy="61786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954762" y="3527459"/>
                <a:ext cx="12359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𝐂𝐡𝐚𝐥𝐥𝐞𝐧𝐠𝐞𝐫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54762" y="3527459"/>
                <a:ext cx="1235916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4348" t="-6897" r="-34783" b="-6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5400000">
                <a:off x="6680230" y="3556030"/>
                <a:ext cx="1450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𝐀𝐝𝐯𝐞𝐫𝐬𝐚𝐫𝐲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680230" y="3556030"/>
                <a:ext cx="145014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34783" t="-5462" r="-4348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>
            <a:off x="4232838" y="2609454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60702" y="2318647"/>
                <a:ext cx="1638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oracle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access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702" y="2318647"/>
                <a:ext cx="1638269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334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624229" y="2713455"/>
                <a:ext cx="8828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𝐄𝐧𝐜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,⋅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229" y="2713455"/>
                <a:ext cx="882806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rot="10800000" flipH="1">
            <a:off x="4232839" y="2675263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222447" y="3305645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665793" y="3021627"/>
                <a:ext cx="736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793" y="3021627"/>
                <a:ext cx="736740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4132" r="-330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46817" y="3288235"/>
                <a:ext cx="1245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17" y="3288235"/>
                <a:ext cx="1245084" cy="276999"/>
              </a:xfrm>
              <a:prstGeom prst="rect">
                <a:avLst/>
              </a:prstGeom>
              <a:blipFill rotWithShape="0">
                <a:blip r:embed="rId16"/>
                <a:stretch>
                  <a:fillRect t="-2174" r="-634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H="1">
            <a:off x="4232838" y="4634207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260702" y="4343400"/>
                <a:ext cx="1638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oracle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access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702" y="4343400"/>
                <a:ext cx="1638269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334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624229" y="4738208"/>
                <a:ext cx="8828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𝐄𝐧𝐜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,⋅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229" y="4738208"/>
                <a:ext cx="882806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6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rot="10800000" flipH="1">
            <a:off x="4232839" y="4700016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1447800" y="6019800"/>
                <a:ext cx="61982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 smtClean="0"/>
                  <a:t>The number of oracle access can be any polynomial function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algn="ctr"/>
                <a:r>
                  <a:rPr lang="en-US" dirty="0" smtClean="0"/>
                  <a:t>Determined by the adversary</a:t>
                </a:r>
                <a:endParaRPr lang="en-US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6019800"/>
                <a:ext cx="6198235" cy="553998"/>
              </a:xfrm>
              <a:prstGeom prst="rect">
                <a:avLst/>
              </a:prstGeom>
              <a:blipFill rotWithShape="0">
                <a:blip r:embed="rId19"/>
                <a:stretch>
                  <a:fillRect l="-1378" t="-14444" b="-2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47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IND-m-CPA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0" y="1447800"/>
                <a:ext cx="9144000" cy="1134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algn="ctr">
                  <a:lnSpc>
                    <a:spcPct val="120000"/>
                  </a:lnSpc>
                </a:pPr>
                <a:r>
                  <a:rPr lang="en-US" sz="2400" b="1" dirty="0" smtClean="0">
                    <a:solidFill>
                      <a:schemeClr val="tx1"/>
                    </a:solidFill>
                  </a:rPr>
                  <a:t>LR-Oracle experiment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Priv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4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LR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cpa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7800"/>
                <a:ext cx="9144000" cy="1134478"/>
              </a:xfrm>
              <a:prstGeom prst="rect">
                <a:avLst/>
              </a:prstGeom>
              <a:blipFill rotWithShape="0"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532466" y="2667000"/>
            <a:ext cx="2843253" cy="243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52120" y="2667000"/>
            <a:ext cx="1330868" cy="243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81008" y="2691658"/>
                <a:ext cx="1371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𝐆𝐞𝐧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08" y="2691658"/>
                <a:ext cx="1371337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4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89246" y="2961409"/>
                <a:ext cx="989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246" y="2961409"/>
                <a:ext cx="98931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5556" t="-4444" r="-9259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4375720" y="45720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061520" y="4287982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20" y="4287982"/>
                <a:ext cx="237244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8205" t="-2174" r="-2564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32466" y="4495800"/>
                <a:ext cx="280365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Priv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cpa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466" y="4495800"/>
                <a:ext cx="2803652" cy="61786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771214" y="3832259"/>
                <a:ext cx="12359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𝐂𝐡𝐚𝐥𝐥𝐞𝐧𝐠𝐞𝐫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71214" y="3832259"/>
                <a:ext cx="1235916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4348" t="-6897" r="-34783" b="-6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5400000">
                <a:off x="6832630" y="3784630"/>
                <a:ext cx="1450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𝐀𝐝𝐯𝐞𝐫𝐬𝐚𝐫𝐲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832630" y="3784630"/>
                <a:ext cx="1450141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34783" t="-5882" r="-434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>
            <a:off x="4385238" y="3468436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13102" y="3177629"/>
                <a:ext cx="1638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oracle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access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102" y="3177629"/>
                <a:ext cx="1638269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334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76629" y="3572437"/>
                <a:ext cx="864788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𝐋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29" y="3572437"/>
                <a:ext cx="864788" cy="289182"/>
              </a:xfrm>
              <a:prstGeom prst="rect">
                <a:avLst/>
              </a:prstGeom>
              <a:blipFill rotWithShape="0">
                <a:blip r:embed="rId11"/>
                <a:stretch>
                  <a:fillRect l="-6383" r="-10638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rot="10800000" flipH="1">
            <a:off x="4385239" y="3534245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367412" y="5171975"/>
                <a:ext cx="61982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 smtClean="0"/>
                  <a:t>The number of oracle access can be any polynomial function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algn="ctr"/>
                <a:r>
                  <a:rPr lang="en-US" dirty="0" smtClean="0"/>
                  <a:t>Determined by the adversary</a:t>
                </a:r>
                <a:endParaRPr 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412" y="5171975"/>
                <a:ext cx="6198235" cy="553998"/>
              </a:xfrm>
              <a:prstGeom prst="rect">
                <a:avLst/>
              </a:prstGeom>
              <a:blipFill rotWithShape="0">
                <a:blip r:embed="rId12"/>
                <a:stretch>
                  <a:fillRect l="-1278" t="-14286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15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Security Definitions</a:t>
            </a:r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1524000" y="1371600"/>
            <a:ext cx="19812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Perfect Secrecy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486400" y="1371600"/>
            <a:ext cx="19812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Perfect Indistinguishability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09600" y="3390900"/>
            <a:ext cx="19812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IND-EAV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400800" y="3390900"/>
            <a:ext cx="19812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IND-m-EAV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524000" y="5410200"/>
            <a:ext cx="19812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IND-CPA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486400" y="5410200"/>
            <a:ext cx="19812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IND-m-CPA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505200" y="17526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3505200" y="19050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1981200" y="2286000"/>
            <a:ext cx="4876800" cy="1104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2590800" y="3934690"/>
            <a:ext cx="381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086600" y="4305300"/>
            <a:ext cx="914400" cy="1104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1219200" y="2286000"/>
            <a:ext cx="4876800" cy="110490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2590800" y="3747655"/>
            <a:ext cx="381000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7162800" y="2286000"/>
            <a:ext cx="914400" cy="11049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H="1" flipV="1">
            <a:off x="7391400" y="2286000"/>
            <a:ext cx="914400" cy="11049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>
            <a:off x="7315200" y="4305300"/>
            <a:ext cx="914400" cy="11049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H="1" flipV="1">
            <a:off x="1219200" y="4305300"/>
            <a:ext cx="4876800" cy="1104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1981200" y="4305300"/>
            <a:ext cx="4876800" cy="11049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3505200" y="5791200"/>
            <a:ext cx="1981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H="1">
            <a:off x="3505200" y="59436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0" idx="3"/>
            <a:endCxn id="6" idx="3"/>
          </p:cNvCxnSpPr>
          <p:nvPr/>
        </p:nvCxnSpPr>
        <p:spPr>
          <a:xfrm flipV="1">
            <a:off x="7467600" y="1828800"/>
            <a:ext cx="12700" cy="4038600"/>
          </a:xfrm>
          <a:prstGeom prst="bentConnector3">
            <a:avLst>
              <a:gd name="adj1" fmla="val 8696843"/>
            </a:avLst>
          </a:prstGeom>
          <a:ln w="38100"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6" idx="0"/>
            <a:endCxn id="10" idx="2"/>
          </p:cNvCxnSpPr>
          <p:nvPr/>
        </p:nvCxnSpPr>
        <p:spPr>
          <a:xfrm rot="16200000" flipH="1">
            <a:off x="4000500" y="3848100"/>
            <a:ext cx="4953000" cy="12700"/>
          </a:xfrm>
          <a:prstGeom prst="bentConnector5">
            <a:avLst>
              <a:gd name="adj1" fmla="val -4615"/>
              <a:gd name="adj2" fmla="val 18846315"/>
              <a:gd name="adj3" fmla="val 104615"/>
            </a:avLst>
          </a:prstGeom>
          <a:ln w="38100"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45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From Fixed-Length </a:t>
            </a:r>
            <a:r>
              <a:rPr lang="en-US" dirty="0"/>
              <a:t>to Arbitrary-Length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1600200"/>
                <a:ext cx="9144000" cy="4376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CONSTRUCTION: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𝐆𝐞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p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𝐄𝐧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𝐜</m:t>
                            </m:r>
                          </m:e>
                          <m:sup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𝐃𝐞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𝐜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Building Block</a:t>
                </a:r>
                <a:r>
                  <a:rPr lang="en-US" sz="2000" b="0" dirty="0" smtClean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𝐆𝐞𝐧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𝐄𝐧𝐜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𝐃𝐞𝐜</m:t>
                        </m:r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sz="2000" dirty="0" smtClean="0"/>
                  <a:t> is IND-CPA secure.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</m:t>
                    </m:r>
                    <m:sSup>
                      <m:sSupPr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p>
                        <m:r>
                          <a:rPr lang="en-US" sz="2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output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0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</m:t>
                    </m:r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𝐄𝐧</m:t>
                    </m:r>
                    <m:sSup>
                      <m:sSupPr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p>
                        <m:r>
                          <a:rPr lang="en-US" sz="2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i="1" dirty="0" smtClean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b="0" dirty="0" smtClean="0">
                    <a:solidFill>
                      <a:srgbClr val="C00000"/>
                    </a:solidFill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0" i="1" dirty="0" smtClean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C00000"/>
                    </a:solidFill>
                  </a:rPr>
                  <a:t>o</a:t>
                </a:r>
                <a:r>
                  <a:rPr lang="en-US" sz="2000" b="0" dirty="0" smtClean="0">
                    <a:solidFill>
                      <a:srgbClr val="C00000"/>
                    </a:solidFill>
                  </a:rPr>
                  <a:t>utput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𝐃𝐞</m:t>
                    </m:r>
                    <m:sSup>
                      <m:sSupPr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𝐃𝐞𝐜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THEOREM:</a:t>
                </a:r>
                <a:r>
                  <a:rPr lang="en-US" sz="2400" dirty="0" smtClean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 smtClean="0"/>
                  <a:t> is IND-CPA secure,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 smtClean="0"/>
                  <a:t> is also IND-CPA secure.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000" dirty="0"/>
                  <a:t> is </a:t>
                </a:r>
                <a:r>
                  <a:rPr lang="en-US" sz="2000" dirty="0" smtClean="0"/>
                  <a:t>IND-m-CPA </a:t>
                </a:r>
                <a:r>
                  <a:rPr lang="en-US" sz="2000" dirty="0"/>
                  <a:t>secure,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is also </a:t>
                </a:r>
                <a:r>
                  <a:rPr lang="en-US" sz="2000" dirty="0" smtClean="0"/>
                  <a:t>IND-m-CPA </a:t>
                </a:r>
                <a:r>
                  <a:rPr lang="en-US" sz="2000" dirty="0"/>
                  <a:t>secure</a:t>
                </a: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9144000" cy="4376583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57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1066800"/>
                <a:ext cx="9144000" cy="52546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DEFINITION: </a:t>
                </a:r>
                <a:r>
                  <a:rPr lang="en-US" sz="2400" dirty="0" smtClean="0"/>
                  <a:t>Let</a:t>
                </a:r>
                <a:r>
                  <a:rPr lang="en-US" sz="24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 be an </a:t>
                </a:r>
                <a:r>
                  <a:rPr lang="en-US" sz="2400" u="sng" dirty="0" smtClean="0"/>
                  <a:t>efficient</a:t>
                </a:r>
                <a:r>
                  <a:rPr lang="en-US" sz="2400" dirty="0" smtClean="0"/>
                  <a:t>, </a:t>
                </a:r>
                <a:r>
                  <a:rPr lang="en-US" sz="2400" u="sng" dirty="0" smtClean="0"/>
                  <a:t>length-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</a:t>
                </a:r>
                <a:r>
                  <a:rPr lang="en-US" sz="2400" u="sng" dirty="0" smtClean="0"/>
                  <a:t>preserving</a:t>
                </a:r>
                <a:r>
                  <a:rPr lang="en-US" sz="2400" dirty="0" smtClean="0"/>
                  <a:t>, </a:t>
                </a:r>
                <a:r>
                  <a:rPr lang="en-US" sz="2400" u="sng" dirty="0" smtClean="0"/>
                  <a:t>keyed function</a:t>
                </a:r>
                <a:r>
                  <a:rPr lang="en-US" sz="2400" dirty="0" smtClean="0"/>
                  <a:t>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 smtClean="0"/>
                  <a:t> is said to be a </a:t>
                </a:r>
                <a:r>
                  <a:rPr lang="en-US" sz="2400" b="1" dirty="0" smtClean="0"/>
                  <a:t>PRF </a:t>
                </a:r>
                <a:r>
                  <a:rPr lang="en-US" sz="2400" dirty="0" smtClean="0"/>
                  <a:t>if for all PPT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algorithm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2400" dirty="0" smtClean="0"/>
                  <a:t>, there is a negligible function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𝐧𝐞𝐠𝐥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2400" dirty="0" smtClean="0"/>
                  <a:t> such that 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⁡[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]|≤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𝐧𝐞𝐠𝐥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 probabilities are taken over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𝐅𝐮𝐧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b="1" dirty="0" smtClean="0"/>
                  <a:t> </a:t>
                </a:r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2000" dirty="0"/>
                  <a:t>’s </a:t>
                </a:r>
                <a:r>
                  <a:rPr lang="en-US" sz="2000" dirty="0" smtClean="0"/>
                  <a:t>coins</a:t>
                </a:r>
              </a:p>
              <a:p>
                <a:pPr>
                  <a:lnSpc>
                    <a:spcPct val="120000"/>
                  </a:lnSpc>
                </a:pPr>
                <a:endParaRPr lang="en-US" sz="2400" b="1" dirty="0" smtClean="0"/>
              </a:p>
              <a:p>
                <a:pPr>
                  <a:lnSpc>
                    <a:spcPct val="120000"/>
                  </a:lnSpc>
                </a:pPr>
                <a:endParaRPr lang="en-US" sz="2400" b="1" dirty="0"/>
              </a:p>
              <a:p>
                <a:pPr>
                  <a:lnSpc>
                    <a:spcPct val="120000"/>
                  </a:lnSpc>
                </a:pPr>
                <a:endParaRPr lang="en-US" sz="2400" b="1" dirty="0" smtClean="0"/>
              </a:p>
              <a:p>
                <a:pPr>
                  <a:lnSpc>
                    <a:spcPct val="120000"/>
                  </a:lnSpc>
                </a:pPr>
                <a:endParaRPr lang="en-US" sz="2400" b="1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use PRFs as encryption functions</a:t>
                </a:r>
                <a:r>
                  <a:rPr lang="en-US" sz="2400" dirty="0"/>
                  <a:t>,</a:t>
                </a:r>
                <a:r>
                  <a:rPr lang="en-US" sz="2400" dirty="0" smtClean="0"/>
                  <a:t> i.e.,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𝐄𝐧𝐜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)?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Not IND-m-EAV, </a:t>
                </a:r>
                <a:r>
                  <a:rPr lang="en-US" altLang="zh-CN" sz="2000" dirty="0">
                    <a:solidFill>
                      <a:schemeClr val="accent1">
                        <a:lumMod val="50000"/>
                      </a:schemeClr>
                    </a:solidFill>
                  </a:rPr>
                  <a:t>not </a:t>
                </a: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IND-CPA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is deterministic</a:t>
                </a: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66800"/>
                <a:ext cx="9144000" cy="5254644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16" b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153225" y="3505202"/>
                <a:ext cx="1564603" cy="129539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25" y="3505202"/>
                <a:ext cx="1564603" cy="1295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36564" y="3505201"/>
                <a:ext cx="1367082" cy="1295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564" y="3505201"/>
                <a:ext cx="1367082" cy="12953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3760164" y="4017818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94636" y="3733800"/>
                <a:ext cx="121270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636" y="3733800"/>
                <a:ext cx="1212704" cy="298415"/>
              </a:xfrm>
              <a:prstGeom prst="rect">
                <a:avLst/>
              </a:prstGeom>
              <a:blipFill rotWithShape="0">
                <a:blip r:embed="rId6"/>
                <a:stretch>
                  <a:fillRect l="-2513" r="-1508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rot="10800000" flipH="1">
            <a:off x="3755645" y="4170218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994636" y="4152808"/>
                <a:ext cx="121270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636" y="4152808"/>
                <a:ext cx="1212704" cy="298415"/>
              </a:xfrm>
              <a:prstGeom prst="rect">
                <a:avLst/>
              </a:prstGeom>
              <a:blipFill rotWithShape="0">
                <a:blip r:embed="rId7"/>
                <a:stretch>
                  <a:fillRect l="-4020" r="-1005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6814036" y="4123426"/>
            <a:ext cx="9040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032245" y="3886200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245" y="3886200"/>
                <a:ext cx="182999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33333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4023272"/>
                <a:ext cx="1241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23272"/>
                <a:ext cx="1241045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956" t="-2222" r="-443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657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IND-CPA from PRF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1524000"/>
                <a:ext cx="9144000" cy="3933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CONSTRUCTION: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>
                            <a:latin typeface="Cambria Math" panose="02040503050406030204" pitchFamily="18" charset="0"/>
                          </a:rPr>
                          <m:t>𝐆𝐞𝐧</m:t>
                        </m:r>
                        <m:r>
                          <a:rPr lang="en-US" sz="2400" b="1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0">
                            <a:latin typeface="Cambria Math" panose="02040503050406030204" pitchFamily="18" charset="0"/>
                          </a:rPr>
                          <m:t>𝐄𝐧𝐜</m:t>
                        </m:r>
                        <m:r>
                          <a:rPr lang="en-US" sz="2400" b="1" i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0">
                            <a:latin typeface="Cambria Math" panose="02040503050406030204" pitchFamily="18" charset="0"/>
                          </a:rPr>
                          <m:t>𝐃𝐞𝐜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endParaRPr lang="en-US" sz="24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 smtClean="0"/>
                  <a:t> a length-preserving PRF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 smtClean="0"/>
                  <a:t> for a security parameter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: 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and output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𝐄𝐧𝐜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and output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𝐃𝐞𝐜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REMARK: </a:t>
                </a:r>
                <a:r>
                  <a:rPr lang="en-US" sz="2400" dirty="0" smtClean="0"/>
                  <a:t>fixed-length</a:t>
                </a:r>
                <a:r>
                  <a:rPr lang="en-US" sz="2400" b="1" i="1" dirty="0" smtClean="0"/>
                  <a:t>, </a:t>
                </a:r>
                <a:r>
                  <a:rPr lang="en-US" sz="2400" dirty="0"/>
                  <a:t>p</a:t>
                </a:r>
                <a:r>
                  <a:rPr lang="en-US" sz="2400" dirty="0" smtClean="0"/>
                  <a:t>robabilistic encryption;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4000"/>
                <a:ext cx="9144000" cy="3933384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55" b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34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Private-Key Encryption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19200"/>
            <a:ext cx="723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575" y="1143000"/>
            <a:ext cx="7715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1066800" y="2266950"/>
            <a:ext cx="6568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Alice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6"/>
              <p:cNvSpPr>
                <a:spLocks noChangeArrowheads="1"/>
              </p:cNvSpPr>
              <p:nvPr/>
            </p:nvSpPr>
            <p:spPr bwMode="auto">
              <a:xfrm>
                <a:off x="2362200" y="1432223"/>
                <a:ext cx="762000" cy="6858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𝐄𝐧𝐜</m:t>
                      </m:r>
                    </m:oMath>
                  </m:oMathPara>
                </a14:m>
                <a:endParaRPr lang="en-US" b="1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22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2200" y="1432223"/>
                <a:ext cx="762000" cy="6858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 7"/>
          <p:cNvSpPr>
            <a:spLocks noChangeShapeType="1"/>
          </p:cNvSpPr>
          <p:nvPr/>
        </p:nvSpPr>
        <p:spPr bwMode="auto">
          <a:xfrm>
            <a:off x="1725706" y="1775123"/>
            <a:ext cx="63649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8"/>
              <p:cNvSpPr txBox="1">
                <a:spLocks noChangeArrowheads="1"/>
              </p:cNvSpPr>
              <p:nvPr/>
            </p:nvSpPr>
            <p:spPr bwMode="auto">
              <a:xfrm>
                <a:off x="1823774" y="1416745"/>
                <a:ext cx="45474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24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3774" y="1416745"/>
                <a:ext cx="45474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10"/>
              <p:cNvSpPr txBox="1">
                <a:spLocks noChangeArrowheads="1"/>
              </p:cNvSpPr>
              <p:nvPr/>
            </p:nvSpPr>
            <p:spPr bwMode="auto">
              <a:xfrm>
                <a:off x="3836627" y="1407809"/>
                <a:ext cx="169828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25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6627" y="1407809"/>
                <a:ext cx="1698285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47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7350041" y="2266950"/>
            <a:ext cx="5747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Bob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13"/>
              <p:cNvSpPr>
                <a:spLocks noChangeArrowheads="1"/>
              </p:cNvSpPr>
              <p:nvPr/>
            </p:nvSpPr>
            <p:spPr bwMode="auto">
              <a:xfrm>
                <a:off x="5943600" y="1428750"/>
                <a:ext cx="762000" cy="6858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𝐃𝐞𝐜</m:t>
                      </m:r>
                    </m:oMath>
                  </m:oMathPara>
                </a14:m>
                <a:endParaRPr lang="en-US" b="1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28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3600" y="1428750"/>
                <a:ext cx="762000" cy="6858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Line 16"/>
          <p:cNvSpPr>
            <a:spLocks noChangeShapeType="1"/>
          </p:cNvSpPr>
          <p:nvPr/>
        </p:nvSpPr>
        <p:spPr bwMode="auto">
          <a:xfrm>
            <a:off x="6754906" y="1771650"/>
            <a:ext cx="417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 Box 17"/>
              <p:cNvSpPr txBox="1">
                <a:spLocks noChangeArrowheads="1"/>
              </p:cNvSpPr>
              <p:nvPr/>
            </p:nvSpPr>
            <p:spPr bwMode="auto">
              <a:xfrm>
                <a:off x="6754561" y="2659618"/>
                <a:ext cx="169828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𝐃𝐞𝐜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32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54561" y="2659618"/>
                <a:ext cx="1698285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639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771100" y="2519918"/>
                <a:ext cx="370935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00" y="2519918"/>
                <a:ext cx="37093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27"/>
          <p:cNvCxnSpPr>
            <a:cxnSpLocks noChangeShapeType="1"/>
            <a:stCxn id="22" idx="3"/>
            <a:endCxn id="28" idx="1"/>
          </p:cNvCxnSpPr>
          <p:nvPr/>
        </p:nvCxnSpPr>
        <p:spPr bwMode="auto">
          <a:xfrm flipV="1">
            <a:off x="3124200" y="1771650"/>
            <a:ext cx="2819400" cy="347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0" y="3733800"/>
                <a:ext cx="9144000" cy="2776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𝐃𝐞𝐜</m:t>
                    </m:r>
                  </m:oMath>
                </a14:m>
                <a:r>
                  <a:rPr lang="en-US" sz="2400" dirty="0" smtClean="0"/>
                  <a:t>: key generation, encryption, decryption</a:t>
                </a:r>
              </a:p>
              <a:p>
                <a:pPr marL="1257300" lvl="2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Probabilistic algorithms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: secret key;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 smtClean="0"/>
                  <a:t>: plaintext (message), ciphertext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en-US" sz="2400" dirty="0" smtClean="0"/>
                  <a:t> : key space;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400" dirty="0" smtClean="0"/>
                  <a:t>: plaintext space, ciphertext space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𝐏𝐫𝐢𝐯𝐊𝐄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dirty="0">
                            <a:latin typeface="Cambria Math" panose="02040503050406030204" pitchFamily="18" charset="0"/>
                          </a:rPr>
                          <m:t>𝐆𝐞𝐧</m:t>
                        </m:r>
                        <m:r>
                          <a:rPr lang="en-US" sz="2400" b="1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0" dirty="0">
                            <a:latin typeface="Cambria Math" panose="02040503050406030204" pitchFamily="18" charset="0"/>
                          </a:rPr>
                          <m:t>𝐄𝐧𝐜</m:t>
                        </m:r>
                        <m:r>
                          <a:rPr lang="en-US" sz="2400" b="1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0" dirty="0">
                            <a:latin typeface="Cambria Math" panose="02040503050406030204" pitchFamily="18" charset="0"/>
                          </a:rPr>
                          <m:t>𝐃𝐞𝐜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endParaRPr lang="en-US" sz="2400" dirty="0" smtClean="0">
                  <a:ea typeface="Cambria Math" panose="02040503050406030204" pitchFamily="18" charset="0"/>
                </a:endParaRPr>
              </a:p>
              <a:p>
                <a:pPr marL="1257300" lvl="2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 smtClean="0">
                    <a:ea typeface="Cambria Math" panose="02040503050406030204" pitchFamily="18" charset="0"/>
                  </a:rPr>
                  <a:t>Correctness</a:t>
                </a:r>
                <a:r>
                  <a:rPr lang="en-US" sz="2000" dirty="0" smtClean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𝐃𝐞𝐜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𝐄𝐧𝐜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000" dirty="0" smtClean="0">
                  <a:ea typeface="Cambria Math" panose="02040503050406030204" pitchFamily="18" charset="0"/>
                </a:endParaRPr>
              </a:p>
              <a:p>
                <a:pPr marL="1257300" lvl="2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 smtClean="0">
                    <a:ea typeface="Cambria Math" panose="02040503050406030204" pitchFamily="18" charset="0"/>
                  </a:rPr>
                  <a:t>Security</a:t>
                </a: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33800"/>
                <a:ext cx="9144000" cy="2776658"/>
              </a:xfrm>
              <a:prstGeom prst="rect">
                <a:avLst/>
              </a:prstGeom>
              <a:blipFill rotWithShape="0">
                <a:blip r:embed="rId11"/>
                <a:stretch>
                  <a:fillRect t="-1099"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2365328" y="3040618"/>
                <a:ext cx="762000" cy="6858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dirty="0" smtClean="0">
                          <a:latin typeface="Cambria Math" panose="02040503050406030204" pitchFamily="18" charset="0"/>
                        </a:rPr>
                        <m:t>𝐆𝐞𝐧</m:t>
                      </m:r>
                    </m:oMath>
                  </m:oMathPara>
                </a14:m>
                <a:endParaRPr lang="en-US" b="1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26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5328" y="3040618"/>
                <a:ext cx="762000" cy="6858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>
            <a:stCxn id="26" idx="0"/>
            <a:endCxn id="22" idx="2"/>
          </p:cNvCxnSpPr>
          <p:nvPr/>
        </p:nvCxnSpPr>
        <p:spPr>
          <a:xfrm flipH="1" flipV="1">
            <a:off x="2743200" y="2118023"/>
            <a:ext cx="3128" cy="9225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连接符 9"/>
          <p:cNvCxnSpPr>
            <a:stCxn id="26" idx="3"/>
            <a:endCxn id="28" idx="2"/>
          </p:cNvCxnSpPr>
          <p:nvPr/>
        </p:nvCxnSpPr>
        <p:spPr>
          <a:xfrm flipV="1">
            <a:off x="3127328" y="2114550"/>
            <a:ext cx="3197272" cy="126896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035000" y="2519918"/>
                <a:ext cx="370935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00" y="2519918"/>
                <a:ext cx="37093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64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PRF from PRG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1262764"/>
                <a:ext cx="9144000" cy="21040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CONSTRUCTION: </a:t>
                </a:r>
                <a:r>
                  <a:rPr lang="en-US" sz="2400" dirty="0" smtClean="0"/>
                  <a:t>Given a PRG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 smtClean="0"/>
                  <a:t>, construct a length-preserving PRF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24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 smtClean="0"/>
                  <a:t> is a PRG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is defined as follows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</m:d>
                      </m:e>
                    </m:d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62764"/>
                <a:ext cx="9144000" cy="2104038"/>
              </a:xfrm>
              <a:prstGeom prst="rect">
                <a:avLst/>
              </a:prstGeom>
              <a:blipFill rotWithShape="0">
                <a:blip r:embed="rId3"/>
                <a:stretch>
                  <a:fillRect l="-1000" t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477225" y="3505200"/>
                <a:ext cx="4572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225" y="3505200"/>
                <a:ext cx="457200" cy="2286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800825" y="4123426"/>
                <a:ext cx="4572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825" y="4123426"/>
                <a:ext cx="457200" cy="2286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229825" y="4123426"/>
                <a:ext cx="457200" cy="228600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825" y="4123426"/>
                <a:ext cx="457200" cy="2286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1962625" y="4800600"/>
            <a:ext cx="457200" cy="2286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562825" y="4800600"/>
            <a:ext cx="457200" cy="2286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67825" y="4800600"/>
            <a:ext cx="457200" cy="2286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068025" y="4800600"/>
            <a:ext cx="457200" cy="2286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572999" y="5732252"/>
            <a:ext cx="457200" cy="2286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11199" y="5732252"/>
            <a:ext cx="457200" cy="2286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181825" y="5732252"/>
            <a:ext cx="457200" cy="2286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020025" y="5732252"/>
            <a:ext cx="457200" cy="2286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078199" y="5732252"/>
            <a:ext cx="457200" cy="2286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916399" y="5732252"/>
            <a:ext cx="457200" cy="2286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687025" y="5732252"/>
            <a:ext cx="457200" cy="2286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525225" y="5732252"/>
            <a:ext cx="457200" cy="2286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/>
          <p:cNvCxnSpPr>
            <a:stCxn id="5" idx="2"/>
            <a:endCxn id="12" idx="0"/>
          </p:cNvCxnSpPr>
          <p:nvPr/>
        </p:nvCxnSpPr>
        <p:spPr>
          <a:xfrm flipH="1">
            <a:off x="3029425" y="3733800"/>
            <a:ext cx="1676400" cy="389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5" idx="2"/>
            <a:endCxn id="13" idx="0"/>
          </p:cNvCxnSpPr>
          <p:nvPr/>
        </p:nvCxnSpPr>
        <p:spPr>
          <a:xfrm>
            <a:off x="4705825" y="3733800"/>
            <a:ext cx="1752600" cy="389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  <a:endCxn id="14" idx="0"/>
          </p:cNvCxnSpPr>
          <p:nvPr/>
        </p:nvCxnSpPr>
        <p:spPr>
          <a:xfrm flipH="1">
            <a:off x="2191225" y="4352026"/>
            <a:ext cx="838200" cy="448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  <a:endCxn id="15" idx="0"/>
          </p:cNvCxnSpPr>
          <p:nvPr/>
        </p:nvCxnSpPr>
        <p:spPr>
          <a:xfrm>
            <a:off x="3029425" y="4352026"/>
            <a:ext cx="762000" cy="448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3" idx="2"/>
            <a:endCxn id="16" idx="0"/>
          </p:cNvCxnSpPr>
          <p:nvPr/>
        </p:nvCxnSpPr>
        <p:spPr>
          <a:xfrm flipH="1">
            <a:off x="5696425" y="4352026"/>
            <a:ext cx="762000" cy="448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2"/>
            <a:endCxn id="17" idx="0"/>
          </p:cNvCxnSpPr>
          <p:nvPr/>
        </p:nvCxnSpPr>
        <p:spPr>
          <a:xfrm>
            <a:off x="6458425" y="4352026"/>
            <a:ext cx="838200" cy="448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4" idx="2"/>
            <a:endCxn id="18" idx="0"/>
          </p:cNvCxnSpPr>
          <p:nvPr/>
        </p:nvCxnSpPr>
        <p:spPr>
          <a:xfrm flipH="1">
            <a:off x="1801599" y="5029200"/>
            <a:ext cx="389626" cy="70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4" idx="2"/>
            <a:endCxn id="19" idx="0"/>
          </p:cNvCxnSpPr>
          <p:nvPr/>
        </p:nvCxnSpPr>
        <p:spPr>
          <a:xfrm>
            <a:off x="2191225" y="5029200"/>
            <a:ext cx="448574" cy="70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5" idx="2"/>
            <a:endCxn id="20" idx="0"/>
          </p:cNvCxnSpPr>
          <p:nvPr/>
        </p:nvCxnSpPr>
        <p:spPr>
          <a:xfrm flipH="1">
            <a:off x="3410425" y="5029200"/>
            <a:ext cx="381000" cy="70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21" idx="0"/>
          </p:cNvCxnSpPr>
          <p:nvPr/>
        </p:nvCxnSpPr>
        <p:spPr>
          <a:xfrm>
            <a:off x="3791425" y="5029200"/>
            <a:ext cx="457200" cy="70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6" idx="2"/>
            <a:endCxn id="22" idx="0"/>
          </p:cNvCxnSpPr>
          <p:nvPr/>
        </p:nvCxnSpPr>
        <p:spPr>
          <a:xfrm flipH="1">
            <a:off x="5306799" y="5029200"/>
            <a:ext cx="389626" cy="70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6" idx="2"/>
            <a:endCxn id="23" idx="0"/>
          </p:cNvCxnSpPr>
          <p:nvPr/>
        </p:nvCxnSpPr>
        <p:spPr>
          <a:xfrm>
            <a:off x="5696425" y="5029200"/>
            <a:ext cx="448574" cy="70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7" idx="2"/>
            <a:endCxn id="25" idx="0"/>
          </p:cNvCxnSpPr>
          <p:nvPr/>
        </p:nvCxnSpPr>
        <p:spPr>
          <a:xfrm flipH="1">
            <a:off x="6915625" y="5029200"/>
            <a:ext cx="381000" cy="70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7" idx="2"/>
            <a:endCxn id="26" idx="0"/>
          </p:cNvCxnSpPr>
          <p:nvPr/>
        </p:nvCxnSpPr>
        <p:spPr>
          <a:xfrm>
            <a:off x="7296625" y="5029200"/>
            <a:ext cx="457200" cy="70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447800" y="6070020"/>
                <a:ext cx="664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(000)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6070020"/>
                <a:ext cx="664926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5505" r="-9174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276051" y="6070122"/>
                <a:ext cx="664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(001)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051" y="6070122"/>
                <a:ext cx="664926" cy="215444"/>
              </a:xfrm>
              <a:prstGeom prst="rect">
                <a:avLst/>
              </a:prstGeom>
              <a:blipFill rotWithShape="0">
                <a:blip r:embed="rId8"/>
                <a:stretch>
                  <a:fillRect l="-5505" r="-100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051622" y="6070122"/>
                <a:ext cx="664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(010)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622" y="6070122"/>
                <a:ext cx="664926" cy="215444"/>
              </a:xfrm>
              <a:prstGeom prst="rect">
                <a:avLst/>
              </a:prstGeom>
              <a:blipFill rotWithShape="0">
                <a:blip r:embed="rId9"/>
                <a:stretch>
                  <a:fillRect l="-5505" r="-9174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879873" y="6070224"/>
                <a:ext cx="664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(011)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873" y="6070224"/>
                <a:ext cx="664926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5455" r="-9091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003322" y="6074448"/>
                <a:ext cx="664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(100)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322" y="6074448"/>
                <a:ext cx="664926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5505" r="-9174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831573" y="6074550"/>
                <a:ext cx="664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(101)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573" y="6074550"/>
                <a:ext cx="664926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5505" r="-9174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6607144" y="6074550"/>
                <a:ext cx="664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(110)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144" y="6074550"/>
                <a:ext cx="664926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5505" r="-9174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7435395" y="6074652"/>
                <a:ext cx="6649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(111)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395" y="6074652"/>
                <a:ext cx="664926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5505" r="-9174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673416" y="3647492"/>
                <a:ext cx="2653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416" y="3647492"/>
                <a:ext cx="265393" cy="246221"/>
              </a:xfrm>
              <a:prstGeom prst="rect">
                <a:avLst/>
              </a:prstGeom>
              <a:blipFill rotWithShape="0">
                <a:blip r:embed="rId15"/>
                <a:stretch>
                  <a:fillRect l="-18605" r="-6977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611599" y="3650897"/>
                <a:ext cx="26064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599" y="3650897"/>
                <a:ext cx="260649" cy="246221"/>
              </a:xfrm>
              <a:prstGeom prst="rect">
                <a:avLst/>
              </a:prstGeom>
              <a:blipFill rotWithShape="0">
                <a:blip r:embed="rId16"/>
                <a:stretch>
                  <a:fillRect l="-19048" r="-714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393947" y="4371201"/>
                <a:ext cx="2653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947" y="4371201"/>
                <a:ext cx="265393" cy="246221"/>
              </a:xfrm>
              <a:prstGeom prst="rect">
                <a:avLst/>
              </a:prstGeom>
              <a:blipFill rotWithShape="0">
                <a:blip r:embed="rId17"/>
                <a:stretch>
                  <a:fillRect l="-18605" r="-697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441206" y="4369278"/>
                <a:ext cx="2653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206" y="4369278"/>
                <a:ext cx="265393" cy="246221"/>
              </a:xfrm>
              <a:prstGeom prst="rect">
                <a:avLst/>
              </a:prstGeom>
              <a:blipFill rotWithShape="0">
                <a:blip r:embed="rId18"/>
                <a:stretch>
                  <a:fillRect l="-18605" r="-465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5822947" y="4371201"/>
                <a:ext cx="2653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947" y="4371201"/>
                <a:ext cx="265393" cy="246221"/>
              </a:xfrm>
              <a:prstGeom prst="rect">
                <a:avLst/>
              </a:prstGeom>
              <a:blipFill rotWithShape="0">
                <a:blip r:embed="rId19"/>
                <a:stretch>
                  <a:fillRect l="-15909" r="-454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6870206" y="4369278"/>
                <a:ext cx="2653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206" y="4369278"/>
                <a:ext cx="265393" cy="246221"/>
              </a:xfrm>
              <a:prstGeom prst="rect">
                <a:avLst/>
              </a:prstGeom>
              <a:blipFill rotWithShape="0">
                <a:blip r:embed="rId20"/>
                <a:stretch>
                  <a:fillRect l="-15909" r="-227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725399" y="5163979"/>
                <a:ext cx="2653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399" y="5163979"/>
                <a:ext cx="265393" cy="246221"/>
              </a:xfrm>
              <a:prstGeom prst="rect">
                <a:avLst/>
              </a:prstGeom>
              <a:blipFill rotWithShape="0">
                <a:blip r:embed="rId21"/>
                <a:stretch>
                  <a:fillRect l="-15909" r="-4545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2411199" y="5164348"/>
                <a:ext cx="2653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199" y="5164348"/>
                <a:ext cx="265393" cy="246221"/>
              </a:xfrm>
              <a:prstGeom prst="rect">
                <a:avLst/>
              </a:prstGeom>
              <a:blipFill rotWithShape="0">
                <a:blip r:embed="rId22"/>
                <a:stretch>
                  <a:fillRect l="-18605" r="-4651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325599" y="5164348"/>
                <a:ext cx="2653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599" y="5164348"/>
                <a:ext cx="265393" cy="246221"/>
              </a:xfrm>
              <a:prstGeom prst="rect">
                <a:avLst/>
              </a:prstGeom>
              <a:blipFill rotWithShape="0">
                <a:blip r:embed="rId23"/>
                <a:stretch>
                  <a:fillRect l="-18605" r="-6977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4011399" y="5164717"/>
                <a:ext cx="2653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399" y="5164717"/>
                <a:ext cx="265393" cy="246221"/>
              </a:xfrm>
              <a:prstGeom prst="rect">
                <a:avLst/>
              </a:prstGeom>
              <a:blipFill rotWithShape="0">
                <a:blip r:embed="rId24"/>
                <a:stretch>
                  <a:fillRect l="-15909" r="-2273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5211058" y="5164348"/>
                <a:ext cx="2653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058" y="5164348"/>
                <a:ext cx="265393" cy="246221"/>
              </a:xfrm>
              <a:prstGeom prst="rect">
                <a:avLst/>
              </a:prstGeom>
              <a:blipFill rotWithShape="0">
                <a:blip r:embed="rId25"/>
                <a:stretch>
                  <a:fillRect l="-18605" r="-6977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5896858" y="5164717"/>
                <a:ext cx="2653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858" y="5164717"/>
                <a:ext cx="265393" cy="246221"/>
              </a:xfrm>
              <a:prstGeom prst="rect">
                <a:avLst/>
              </a:prstGeom>
              <a:blipFill rotWithShape="0">
                <a:blip r:embed="rId26"/>
                <a:stretch>
                  <a:fillRect l="-15909" r="-2273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6828510" y="5164348"/>
                <a:ext cx="2653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510" y="5164348"/>
                <a:ext cx="265393" cy="246221"/>
              </a:xfrm>
              <a:prstGeom prst="rect">
                <a:avLst/>
              </a:prstGeom>
              <a:blipFill rotWithShape="0">
                <a:blip r:embed="rId27"/>
                <a:stretch>
                  <a:fillRect l="-15909" r="-4545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514310" y="5164717"/>
                <a:ext cx="2653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310" y="5164717"/>
                <a:ext cx="265393" cy="246221"/>
              </a:xfrm>
              <a:prstGeom prst="rect">
                <a:avLst/>
              </a:prstGeom>
              <a:blipFill rotWithShape="0">
                <a:blip r:embed="rId28"/>
                <a:stretch>
                  <a:fillRect l="-18605" r="-4651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90271" y="3505200"/>
                <a:ext cx="619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71" y="3505200"/>
                <a:ext cx="619529" cy="276999"/>
              </a:xfrm>
              <a:prstGeom prst="rect">
                <a:avLst/>
              </a:prstGeom>
              <a:blipFill rotWithShape="0">
                <a:blip r:embed="rId29"/>
                <a:stretch>
                  <a:fillRect l="-4902" r="-784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29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PRG from PRF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1447800"/>
                <a:ext cx="9144000" cy="4719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CONSTRUCTION: </a:t>
                </a:r>
                <a:r>
                  <a:rPr lang="en-US" sz="2400" dirty="0" smtClean="0"/>
                  <a:t>Given a length preserving PRF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 smtClean="0"/>
                  <a:t>, construct a PRG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4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is a length preserving PRF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m:rPr>
                        <m:lit/>
                      </m:rP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(2)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⋯||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endParaRPr lang="en-US" sz="2000" dirty="0" smtClean="0"/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 function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 smtClean="0"/>
                  <a:t> define above is a PRG with expansion factor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𝑙𝑛</m:t>
                    </m:r>
                  </m:oMath>
                </a14:m>
                <a:endParaRPr lang="en-US" sz="20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Stream Cipher from PRF: 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is a length preserving </a:t>
                </a:r>
                <a:r>
                  <a:rPr lang="en-US" sz="2000" dirty="0" smtClean="0"/>
                  <a:t>PRF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𝐈𝐧𝐢𝐭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𝐆𝐞𝐭𝐁𝐢𝐭𝐬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 smtClean="0"/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𝐈𝐧𝐢𝐭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d>
                    <m: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𝐼𝑉</m:t>
                        </m:r>
                      </m:e>
                    </m:d>
                    <m: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  //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𝐼𝑉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𝐆𝐞𝐭𝐁𝐢𝐭𝐬</m:t>
                    </m:r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C00000"/>
                    </a:solidFill>
                  </a:rPr>
                  <a:t>o</a:t>
                </a:r>
                <a:r>
                  <a:rPr lang="en-US" sz="2000" dirty="0" smtClean="0">
                    <a:solidFill>
                      <a:srgbClr val="C00000"/>
                    </a:solidFill>
                  </a:rPr>
                  <a:t>utput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7800"/>
                <a:ext cx="9144000" cy="4719625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4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mtClean="0"/>
              <a:t>PRP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988469"/>
                <a:ext cx="9144000" cy="32602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DEFINITION:</a:t>
                </a:r>
                <a:r>
                  <a:rPr lang="en-US" sz="2400" dirty="0" smtClean="0"/>
                  <a:t>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 be an efficient computable,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efficiently invertible, length-preserving, keyed permutation.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 smtClean="0"/>
                  <a:t> is said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to be a </a:t>
                </a:r>
                <a:r>
                  <a:rPr lang="en-US" sz="2400" b="1" dirty="0" smtClean="0"/>
                  <a:t>pseudorandom permutation (PRP) </a:t>
                </a:r>
                <a:r>
                  <a:rPr lang="en-US" sz="2400" dirty="0" smtClean="0"/>
                  <a:t>if for all PPT algorithm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2400" dirty="0" smtClean="0"/>
                  <a:t>, 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there is a negligible function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𝐧𝐞𝐠𝐥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2400" dirty="0" smtClean="0"/>
                  <a:t> such that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400" b="0" dirty="0" smtClean="0"/>
                  <a:t>        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𝒟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</m:fun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𝒟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𝐧𝐞𝐠𝐥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,</a:t>
                </a:r>
                <a:endParaRPr lang="en-US" sz="2400" dirty="0"/>
              </a:p>
              <a:p>
                <a:pPr lvl="1">
                  <a:lnSpc>
                    <a:spcPct val="120000"/>
                  </a:lnSpc>
                </a:pPr>
                <a:r>
                  <a:rPr lang="en-US" sz="2400" dirty="0" smtClean="0"/>
                  <a:t>where the probabilities are taken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𝐏𝐞𝐫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dirty="0"/>
                  <a:t>and </a:t>
                </a:r>
                <a:r>
                  <a:rPr lang="en-US" sz="2400" dirty="0" smtClean="0"/>
                  <a:t>the randomness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2000" dirty="0" smtClean="0"/>
                  <a:t>.</a:t>
                </a: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8469"/>
                <a:ext cx="9144000" cy="3260251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87" r="-1267" b="-2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266528" y="4265070"/>
                <a:ext cx="1564603" cy="129539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28" y="4265070"/>
                <a:ext cx="1564603" cy="1295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549867" y="4265069"/>
                <a:ext cx="1367082" cy="1295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867" y="4265069"/>
                <a:ext cx="1367082" cy="12953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3873467" y="4777686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07939" y="4493668"/>
                <a:ext cx="121270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939" y="4493668"/>
                <a:ext cx="1212704" cy="298415"/>
              </a:xfrm>
              <a:prstGeom prst="rect">
                <a:avLst/>
              </a:prstGeom>
              <a:blipFill rotWithShape="0">
                <a:blip r:embed="rId6"/>
                <a:stretch>
                  <a:fillRect l="-2513" r="-1508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rot="10800000" flipH="1">
            <a:off x="3868948" y="4930086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107939" y="4912676"/>
                <a:ext cx="121270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939" y="4912676"/>
                <a:ext cx="1212704" cy="298415"/>
              </a:xfrm>
              <a:prstGeom prst="rect">
                <a:avLst/>
              </a:prstGeom>
              <a:blipFill rotWithShape="0">
                <a:blip r:embed="rId7"/>
                <a:stretch>
                  <a:fillRect l="-4020" r="-1005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6927339" y="4930085"/>
            <a:ext cx="9040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145548" y="4646068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548" y="4646068"/>
                <a:ext cx="182999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33333" r="-266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90600" y="4773373"/>
                <a:ext cx="11365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773373"/>
                <a:ext cx="113653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7527" t="-28889" r="-8065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5712869"/>
                <a:ext cx="9144000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>
                    <a:solidFill>
                      <a:schemeClr val="tx1"/>
                    </a:solidFill>
                  </a:rPr>
                  <a:t>THEOREM: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is a PRP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is a PRF.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12869"/>
                <a:ext cx="9144000" cy="535531"/>
              </a:xfrm>
              <a:prstGeom prst="rect">
                <a:avLst/>
              </a:prstGeom>
              <a:blipFill rotWithShape="0">
                <a:blip r:embed="rId10"/>
                <a:stretch>
                  <a:fillRect l="-1000" t="-1136" b="-19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40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Strong PRP (Block Cipher)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957258"/>
                <a:ext cx="9144000" cy="34115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DEFINITION:</a:t>
                </a:r>
                <a:r>
                  <a:rPr lang="en-US" sz="2400" dirty="0"/>
                  <a:t> 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be an efficient computable,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     efficiently invertible, length-preserving, keyed permutation.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 is said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     to be a </a:t>
                </a:r>
                <a:r>
                  <a:rPr lang="en-US" sz="2400" b="1" dirty="0" smtClean="0"/>
                  <a:t>strong</a:t>
                </a:r>
                <a:r>
                  <a:rPr lang="en-US" sz="2400" dirty="0" smtClean="0"/>
                  <a:t> </a:t>
                </a:r>
                <a:r>
                  <a:rPr lang="en-US" sz="2400" b="1" dirty="0" smtClean="0"/>
                  <a:t>pseudorandom </a:t>
                </a:r>
                <a:r>
                  <a:rPr lang="en-US" sz="2400" b="1" dirty="0"/>
                  <a:t>permutation </a:t>
                </a:r>
                <a:r>
                  <a:rPr lang="en-US" sz="2400" b="1" dirty="0" smtClean="0"/>
                  <a:t>(</a:t>
                </a:r>
                <a:r>
                  <a:rPr lang="en-US" sz="2400" b="1" dirty="0" err="1" smtClean="0"/>
                  <a:t>sPRP</a:t>
                </a:r>
                <a:r>
                  <a:rPr lang="en-US" sz="2400" b="1" dirty="0"/>
                  <a:t>) </a:t>
                </a:r>
                <a:r>
                  <a:rPr lang="en-US" sz="2400" dirty="0"/>
                  <a:t>if for all PPT </a:t>
                </a:r>
                <a:endParaRPr lang="en-US" sz="2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algorithm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smtClean="0"/>
                  <a:t>there is a </a:t>
                </a:r>
                <a:r>
                  <a:rPr lang="en-US" sz="2400" dirty="0"/>
                  <a:t>negligible function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𝐧𝐞𝐠𝐥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2400" dirty="0"/>
                  <a:t> such that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400" b="0" dirty="0" smtClean="0"/>
                  <a:t>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𝒟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bSup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(⋅)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</m:fun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𝒟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(⋅)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𝐧𝐞𝐠𝐥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en-US" sz="2400" dirty="0"/>
                  <a:t>where the probabilities are taken over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𝐏𝐞𝐫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and the randomness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2400" dirty="0" smtClean="0"/>
                  <a:t>.</a:t>
                </a: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57258"/>
                <a:ext cx="9144000" cy="3411575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79" r="-1200" b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266528" y="4386258"/>
                <a:ext cx="1564603" cy="7936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28" y="4386258"/>
                <a:ext cx="1564603" cy="79362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549867" y="4386258"/>
                <a:ext cx="1367082" cy="19366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867" y="4386258"/>
                <a:ext cx="1367082" cy="19366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>
            <a:off x="3873467" y="4746475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107939" y="4462457"/>
                <a:ext cx="121270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939" y="4462457"/>
                <a:ext cx="1212704" cy="298415"/>
              </a:xfrm>
              <a:prstGeom prst="rect">
                <a:avLst/>
              </a:prstGeom>
              <a:blipFill rotWithShape="0">
                <a:blip r:embed="rId6"/>
                <a:stretch>
                  <a:fillRect l="-2513" r="-1508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rot="10800000" flipH="1">
            <a:off x="3868948" y="4898875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107939" y="4881465"/>
                <a:ext cx="121270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939" y="4881465"/>
                <a:ext cx="1212704" cy="298415"/>
              </a:xfrm>
              <a:prstGeom prst="rect">
                <a:avLst/>
              </a:prstGeom>
              <a:blipFill rotWithShape="0">
                <a:blip r:embed="rId7"/>
                <a:stretch>
                  <a:fillRect l="-4020" r="-1005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6927339" y="5453057"/>
            <a:ext cx="9040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145548" y="5169040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548" y="5169040"/>
                <a:ext cx="182999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33333" r="-2666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90600" y="5252259"/>
                <a:ext cx="11365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252259"/>
                <a:ext cx="113653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7527" t="-28889" r="-806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266528" y="5529258"/>
                <a:ext cx="1564603" cy="7936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𝒪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28" y="5529258"/>
                <a:ext cx="1564603" cy="79362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 flipH="1">
            <a:off x="3870960" y="5857853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105432" y="5573835"/>
                <a:ext cx="1284006" cy="331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432" y="5573835"/>
                <a:ext cx="1284006" cy="331757"/>
              </a:xfrm>
              <a:prstGeom prst="rect">
                <a:avLst/>
              </a:prstGeom>
              <a:blipFill rotWithShape="0">
                <a:blip r:embed="rId11"/>
                <a:stretch>
                  <a:fillRect l="-4265" r="-474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 rot="10800000" flipH="1">
            <a:off x="3866441" y="6010253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105432" y="5992843"/>
                <a:ext cx="1279004" cy="331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432" y="5992843"/>
                <a:ext cx="1279004" cy="331757"/>
              </a:xfrm>
              <a:prstGeom prst="rect">
                <a:avLst/>
              </a:prstGeom>
              <a:blipFill rotWithShape="0">
                <a:blip r:embed="rId12"/>
                <a:stretch>
                  <a:fillRect l="-2381" r="-476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84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PRP from PRF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1295400"/>
                <a:ext cx="9144000" cy="5008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2400" b="1" dirty="0" smtClean="0"/>
                  <a:t>CONSTRUCTION: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 smtClean="0"/>
                  <a:t>- a length-preserving PRF  </a:t>
                </a:r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1257300" lvl="2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Key: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C00000"/>
                    </a:solidFill>
                  </a:rPr>
                  <a:t>Input: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C00000"/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pPr marL="1714500" lvl="3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pPr marL="1714500" lvl="3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1714500" lvl="3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sz="2400" b="1" dirty="0" smtClean="0"/>
                  <a:t>THEOREM:</a:t>
                </a:r>
                <a:r>
                  <a:rPr lang="en-US" sz="2400" dirty="0" smtClean="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 smtClean="0"/>
                  <a:t> is a PRF, then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/>
                  <a:t> is a PRP.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in the 3-round </a:t>
                </a:r>
                <a:r>
                  <a:rPr lang="en-US" sz="2000" dirty="0" err="1" smtClean="0">
                    <a:solidFill>
                      <a:schemeClr val="accent1">
                        <a:lumMod val="50000"/>
                      </a:schemeClr>
                    </a:solidFill>
                  </a:rPr>
                  <a:t>Feistel</a:t>
                </a:r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network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Collision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negligible; Collision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negligible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If no collisions,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is computationally indistinguishable from the </a:t>
                </a:r>
              </a:p>
              <a:p>
                <a:pPr lvl="1"/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     output of truly random permutation</a:t>
                </a: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95400"/>
                <a:ext cx="9144000" cy="5008615"/>
              </a:xfrm>
              <a:prstGeom prst="rect">
                <a:avLst/>
              </a:prstGeom>
              <a:blipFill rotWithShape="0">
                <a:blip r:embed="rId3"/>
                <a:stretch>
                  <a:fillRect l="-1000" b="-1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923280" y="1447800"/>
                <a:ext cx="1143000" cy="22860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280" y="1447800"/>
                <a:ext cx="1143000" cy="2286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315200" y="1447800"/>
                <a:ext cx="1143000" cy="22860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447800"/>
                <a:ext cx="1143000" cy="2286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981454" y="2014270"/>
                <a:ext cx="431322" cy="381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454" y="2014270"/>
                <a:ext cx="431322" cy="3810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990080" y="2776270"/>
                <a:ext cx="431322" cy="381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080" y="2776270"/>
                <a:ext cx="431322" cy="3810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990080" y="3538270"/>
                <a:ext cx="431322" cy="381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080" y="3538270"/>
                <a:ext cx="431322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366101" y="2067949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101" y="2067949"/>
                <a:ext cx="25327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6190" r="-2381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71854" y="2812697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854" y="2812697"/>
                <a:ext cx="253274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26190" r="-2381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71854" y="3566071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854" y="3566071"/>
                <a:ext cx="253274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26190" r="-2381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lbow Connector 14"/>
          <p:cNvCxnSpPr>
            <a:stCxn id="6" idx="2"/>
            <a:endCxn id="5" idx="3"/>
          </p:cNvCxnSpPr>
          <p:nvPr/>
        </p:nvCxnSpPr>
        <p:spPr>
          <a:xfrm rot="5400000">
            <a:off x="7385553" y="1703623"/>
            <a:ext cx="528370" cy="4739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3"/>
          </p:cNvCxnSpPr>
          <p:nvPr/>
        </p:nvCxnSpPr>
        <p:spPr>
          <a:xfrm flipH="1">
            <a:off x="6619375" y="2204770"/>
            <a:ext cx="362079" cy="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2"/>
            <a:endCxn id="7" idx="0"/>
          </p:cNvCxnSpPr>
          <p:nvPr/>
        </p:nvCxnSpPr>
        <p:spPr>
          <a:xfrm flipH="1">
            <a:off x="6492738" y="1676400"/>
            <a:ext cx="2042" cy="39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886700" y="2204770"/>
            <a:ext cx="0" cy="266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497583" y="2481630"/>
            <a:ext cx="1390153" cy="197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497584" y="2674035"/>
            <a:ext cx="907" cy="14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489964" y="2296210"/>
            <a:ext cx="0" cy="182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6489964" y="2481769"/>
            <a:ext cx="1399676" cy="1818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885166" y="2959150"/>
            <a:ext cx="0" cy="266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6505955" y="3236010"/>
            <a:ext cx="1390153" cy="197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505956" y="3428415"/>
            <a:ext cx="907" cy="14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498336" y="3050590"/>
            <a:ext cx="0" cy="182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6498336" y="3236149"/>
            <a:ext cx="1399676" cy="1818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6617208" y="2954120"/>
            <a:ext cx="362079" cy="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Elbow Connector 53"/>
          <p:cNvCxnSpPr/>
          <p:nvPr/>
        </p:nvCxnSpPr>
        <p:spPr>
          <a:xfrm rot="10800000">
            <a:off x="7414301" y="3710025"/>
            <a:ext cx="470233" cy="16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620899" y="3710024"/>
            <a:ext cx="362079" cy="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501384" y="3804820"/>
            <a:ext cx="0" cy="182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6501384" y="3990379"/>
            <a:ext cx="1399676" cy="1818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6501384" y="3983278"/>
            <a:ext cx="1390153" cy="197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501385" y="4175683"/>
            <a:ext cx="907" cy="14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5925312" y="4345990"/>
                <a:ext cx="1143000" cy="22860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12" y="4345990"/>
                <a:ext cx="1143000" cy="2286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7317232" y="4345990"/>
                <a:ext cx="1143000" cy="22860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232" y="4345990"/>
                <a:ext cx="1143000" cy="2286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/>
          <p:cNvCxnSpPr/>
          <p:nvPr/>
        </p:nvCxnSpPr>
        <p:spPr>
          <a:xfrm>
            <a:off x="7899509" y="4175302"/>
            <a:ext cx="907" cy="14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 rot="10800000">
            <a:off x="7408653" y="2954548"/>
            <a:ext cx="470233" cy="16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885480" y="2660857"/>
            <a:ext cx="0" cy="2933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137696" y="2572706"/>
                <a:ext cx="278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696" y="2572706"/>
                <a:ext cx="278346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21739" r="-434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7892306" y="2573548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306" y="2573548"/>
                <a:ext cx="298415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20408" r="-408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139132" y="3362507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132" y="3362507"/>
                <a:ext cx="283667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19149" r="-638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893742" y="3363349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742" y="3363349"/>
                <a:ext cx="303736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20000" r="-400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/>
          <p:nvPr/>
        </p:nvCxnSpPr>
        <p:spPr>
          <a:xfrm>
            <a:off x="7892315" y="3712865"/>
            <a:ext cx="0" cy="266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7892629" y="3414572"/>
            <a:ext cx="0" cy="2933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36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Strong PRP </a:t>
            </a:r>
            <a:r>
              <a:rPr lang="en-US" dirty="0"/>
              <a:t>from PRF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1295400"/>
                <a:ext cx="9144000" cy="4754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2400" b="1" dirty="0" smtClean="0"/>
                  <a:t>CONSTRUCTION: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 smtClean="0"/>
                  <a:t>- a length-preserving PRF  </a:t>
                </a:r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1257300" lvl="2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Key: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C00000"/>
                    </a:solidFill>
                  </a:rPr>
                  <a:t>Input: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C00000"/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pPr marL="1714500" lvl="3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pPr marL="1714500" lvl="3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1714500" lvl="3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pPr marL="1714500" lvl="3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sz="2400" b="1" dirty="0" smtClean="0"/>
                  <a:t>THEOREM:</a:t>
                </a:r>
                <a:r>
                  <a:rPr lang="en-US" sz="2400" dirty="0" smtClean="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 smtClean="0"/>
                  <a:t> is a PRF, then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/>
                  <a:t> is a strong PRP.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accent1">
                        <a:lumMod val="50000"/>
                      </a:schemeClr>
                    </a:solidFill>
                  </a:rPr>
                  <a:t>M. </a:t>
                </a:r>
                <a:r>
                  <a:rPr lang="en-US" altLang="zh-CN" sz="2000" dirty="0" err="1">
                    <a:solidFill>
                      <a:schemeClr val="accent1">
                        <a:lumMod val="50000"/>
                      </a:schemeClr>
                    </a:solidFill>
                  </a:rPr>
                  <a:t>Luby</a:t>
                </a:r>
                <a:r>
                  <a:rPr lang="en-US" altLang="zh-CN" sz="2000" dirty="0">
                    <a:solidFill>
                      <a:schemeClr val="accent1">
                        <a:lumMod val="50000"/>
                      </a:schemeClr>
                    </a:solidFill>
                  </a:rPr>
                  <a:t> and C. </a:t>
                </a:r>
                <a:r>
                  <a:rPr lang="en-US" altLang="zh-CN" sz="2000" dirty="0" err="1">
                    <a:solidFill>
                      <a:schemeClr val="accent1">
                        <a:lumMod val="50000"/>
                      </a:schemeClr>
                    </a:solidFill>
                  </a:rPr>
                  <a:t>Rackoff</a:t>
                </a:r>
                <a:r>
                  <a:rPr lang="en-US" altLang="zh-CN" sz="2000" dirty="0">
                    <a:solidFill>
                      <a:schemeClr val="accent1">
                        <a:lumMod val="50000"/>
                      </a:schemeClr>
                    </a:solidFill>
                  </a:rPr>
                  <a:t>. How to construct pseudorandom permutations </a:t>
                </a:r>
                <a:endParaRPr lang="en-US" altLang="zh-CN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altLang="zh-CN" sz="20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    from pseudorandom </a:t>
                </a:r>
                <a:r>
                  <a:rPr lang="en-US" altLang="zh-CN" sz="2000" dirty="0">
                    <a:solidFill>
                      <a:schemeClr val="accent1">
                        <a:lumMod val="50000"/>
                      </a:schemeClr>
                    </a:solidFill>
                  </a:rPr>
                  <a:t>functions. SIAM J. Computing, 17(2):373–386, 1988</a:t>
                </a: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.</a:t>
                </a:r>
                <a:endParaRPr lang="en-US" sz="24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95400"/>
                <a:ext cx="9144000" cy="4754250"/>
              </a:xfrm>
              <a:prstGeom prst="rect">
                <a:avLst/>
              </a:prstGeom>
              <a:blipFill rotWithShape="0">
                <a:blip r:embed="rId3"/>
                <a:stretch>
                  <a:fillRect l="-1000" b="-1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019800" y="1477600"/>
                <a:ext cx="1143000" cy="22860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1477600"/>
                <a:ext cx="1143000" cy="2286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411720" y="1477600"/>
                <a:ext cx="1143000" cy="22860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720" y="1477600"/>
                <a:ext cx="1143000" cy="2286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077974" y="2044070"/>
                <a:ext cx="431322" cy="381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974" y="2044070"/>
                <a:ext cx="431322" cy="3810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086600" y="2806070"/>
                <a:ext cx="431322" cy="381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2806070"/>
                <a:ext cx="431322" cy="3810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086600" y="3568070"/>
                <a:ext cx="431322" cy="381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3568070"/>
                <a:ext cx="431322" cy="381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62621" y="2097749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621" y="2097749"/>
                <a:ext cx="25327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6190" r="-2381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468374" y="2842497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374" y="2842497"/>
                <a:ext cx="253274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26190" r="-2381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468374" y="3595871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374" y="3595871"/>
                <a:ext cx="253274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26190" r="-2381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Elbow Connector 11"/>
          <p:cNvCxnSpPr>
            <a:stCxn id="5" idx="2"/>
            <a:endCxn id="6" idx="3"/>
          </p:cNvCxnSpPr>
          <p:nvPr/>
        </p:nvCxnSpPr>
        <p:spPr>
          <a:xfrm rot="5400000">
            <a:off x="7482073" y="1733423"/>
            <a:ext cx="528370" cy="4739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1"/>
            <a:endCxn id="9" idx="3"/>
          </p:cNvCxnSpPr>
          <p:nvPr/>
        </p:nvCxnSpPr>
        <p:spPr>
          <a:xfrm flipH="1">
            <a:off x="6715895" y="2234570"/>
            <a:ext cx="362079" cy="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2"/>
            <a:endCxn id="9" idx="0"/>
          </p:cNvCxnSpPr>
          <p:nvPr/>
        </p:nvCxnSpPr>
        <p:spPr>
          <a:xfrm flipH="1">
            <a:off x="6589258" y="1706200"/>
            <a:ext cx="2042" cy="39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83220" y="2234570"/>
            <a:ext cx="0" cy="266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594103" y="2511430"/>
            <a:ext cx="1390153" cy="197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594104" y="2703835"/>
            <a:ext cx="907" cy="14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586484" y="2326010"/>
            <a:ext cx="0" cy="182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6586484" y="2511569"/>
            <a:ext cx="1399676" cy="1818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1686" y="2988950"/>
            <a:ext cx="0" cy="266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02475" y="3265810"/>
            <a:ext cx="1390153" cy="197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02476" y="3458215"/>
            <a:ext cx="907" cy="14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594856" y="3080390"/>
            <a:ext cx="0" cy="182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6594856" y="3265949"/>
            <a:ext cx="1399676" cy="1818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713728" y="2983920"/>
            <a:ext cx="362079" cy="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10800000">
            <a:off x="7510821" y="3739825"/>
            <a:ext cx="470233" cy="16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717419" y="3739824"/>
            <a:ext cx="362079" cy="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597904" y="3834620"/>
            <a:ext cx="0" cy="182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6597904" y="4753681"/>
            <a:ext cx="1399676" cy="1818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6597904" y="4746580"/>
            <a:ext cx="1390153" cy="197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597905" y="4938985"/>
            <a:ext cx="907" cy="14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021832" y="5109292"/>
                <a:ext cx="1143000" cy="22860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832" y="5109292"/>
                <a:ext cx="1143000" cy="2286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7413752" y="5109292"/>
                <a:ext cx="1143000" cy="22860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752" y="5109292"/>
                <a:ext cx="1143000" cy="2286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/>
          <p:nvPr/>
        </p:nvCxnSpPr>
        <p:spPr>
          <a:xfrm>
            <a:off x="7996029" y="4938604"/>
            <a:ext cx="907" cy="14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 rot="10800000">
            <a:off x="7505173" y="2984348"/>
            <a:ext cx="470233" cy="16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982000" y="2690657"/>
            <a:ext cx="0" cy="2933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234216" y="2602506"/>
                <a:ext cx="278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216" y="2602506"/>
                <a:ext cx="278346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988826" y="2603348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826" y="2603348"/>
                <a:ext cx="298415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20833" r="-625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235652" y="3392307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652" y="3392307"/>
                <a:ext cx="283667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21739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990262" y="3393149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262" y="3393149"/>
                <a:ext cx="303736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20000" r="-400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/>
          <p:nvPr/>
        </p:nvCxnSpPr>
        <p:spPr>
          <a:xfrm>
            <a:off x="7988835" y="3742665"/>
            <a:ext cx="0" cy="266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989149" y="3444372"/>
            <a:ext cx="0" cy="2933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592570" y="4007440"/>
            <a:ext cx="1390153" cy="197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6592570" y="4011250"/>
            <a:ext cx="1399676" cy="1818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234430" y="4144889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430" y="4144889"/>
                <a:ext cx="283667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21739" r="-65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989040" y="4145731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040" y="4145731"/>
                <a:ext cx="303736" cy="276999"/>
              </a:xfrm>
              <a:prstGeom prst="rect">
                <a:avLst/>
              </a:prstGeom>
              <a:blipFill rotWithShape="0">
                <a:blip r:embed="rId19"/>
                <a:stretch>
                  <a:fillRect l="-20408" r="-61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7091291" y="4305626"/>
                <a:ext cx="431322" cy="381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291" y="4305626"/>
                <a:ext cx="431322" cy="38100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Elbow Connector 48"/>
          <p:cNvCxnSpPr/>
          <p:nvPr/>
        </p:nvCxnSpPr>
        <p:spPr>
          <a:xfrm rot="10800000">
            <a:off x="7515512" y="4477381"/>
            <a:ext cx="470233" cy="16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6722110" y="4477380"/>
            <a:ext cx="362079" cy="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988250" y="4194922"/>
            <a:ext cx="0" cy="2933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465026" y="4333291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026" y="4333291"/>
                <a:ext cx="253274" cy="276999"/>
              </a:xfrm>
              <a:prstGeom prst="rect">
                <a:avLst/>
              </a:prstGeom>
              <a:blipFill rotWithShape="0">
                <a:blip r:embed="rId21"/>
                <a:stretch>
                  <a:fillRect l="-26829" r="-2682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>
            <a:off x="6599128" y="4195635"/>
            <a:ext cx="907" cy="14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594556" y="4571320"/>
            <a:ext cx="0" cy="182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990840" y="4457020"/>
            <a:ext cx="0" cy="2933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5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Modes of Operation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1338417"/>
                <a:ext cx="9144000" cy="43460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Modes of Operations: </a:t>
                </a:r>
                <a:r>
                  <a:rPr lang="en-US" sz="2400" dirty="0" smtClean="0"/>
                  <a:t>encrypting the message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ECB</a:t>
                </a:r>
                <a:r>
                  <a:rPr lang="en-US" sz="2000" dirty="0"/>
                  <a:t>: Electronic Code Book mode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CBC</a:t>
                </a:r>
                <a:r>
                  <a:rPr lang="en-US" sz="2000" dirty="0"/>
                  <a:t>: Cipher Block Chaining mode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OFB</a:t>
                </a:r>
                <a:r>
                  <a:rPr lang="en-US" sz="2000" dirty="0"/>
                  <a:t>: Output Feedback mode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CTR</a:t>
                </a:r>
                <a:r>
                  <a:rPr lang="en-US" sz="2000" dirty="0"/>
                  <a:t>: Counter </a:t>
                </a:r>
                <a:r>
                  <a:rPr lang="en-US" sz="2000" dirty="0" smtClean="0"/>
                  <a:t>mode</a:t>
                </a:r>
                <a:endParaRPr lang="en-US" sz="2400" b="1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Padding Technique:</a:t>
                </a:r>
                <a:r>
                  <a:rPr lang="en-US" sz="2400" dirty="0" smtClean="0"/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 smtClean="0"/>
                  <a:t> is a block cipher with block length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/>
                  <a:t>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/>
                  <a:t>)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0" dirty="0" smtClean="0"/>
                  <a:t>The length of the message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b="0" dirty="0" smtClean="0"/>
                  <a:t> is not a multiple of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 smtClean="0"/>
                  <a:t> 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Append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10⋯0</m:t>
                    </m:r>
                  </m:oMath>
                </a14:m>
                <a:r>
                  <a:rPr lang="en-US" sz="2000" dirty="0" smtClean="0"/>
                  <a:t> at the end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 smtClean="0"/>
                  <a:t> such that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divides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10⋯0|</m:t>
                    </m:r>
                  </m:oMath>
                </a14:m>
                <a:endParaRPr lang="en-US" sz="20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length of the message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is </a:t>
                </a:r>
                <a:r>
                  <a:rPr lang="en-US" sz="2000" dirty="0" smtClean="0"/>
                  <a:t>a </a:t>
                </a:r>
                <a:r>
                  <a:rPr lang="en-US" sz="2000" dirty="0"/>
                  <a:t>multiple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Append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10⋯0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 smtClean="0"/>
                  <a:t> bits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REMARK</a:t>
                </a:r>
                <a:r>
                  <a:rPr lang="en-US" sz="2400" dirty="0" smtClean="0"/>
                  <a:t>: </a:t>
                </a:r>
                <a:r>
                  <a:rPr lang="en-US" sz="2400" dirty="0" err="1" smtClean="0"/>
                  <a:t>Wlog</a:t>
                </a:r>
                <a:r>
                  <a:rPr lang="en-US" sz="2400" dirty="0" smtClean="0"/>
                  <a:t>, the length of the message is a multiple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38417"/>
                <a:ext cx="9144000" cy="4346062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40" b="-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74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 ECB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1524000"/>
                <a:ext cx="9144000" cy="39472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CONSTRUCTION:</a:t>
                </a:r>
                <a:r>
                  <a:rPr lang="en-US" sz="2400" dirty="0" smtClean="0"/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 smtClean="0"/>
                  <a:t> is a block cipher with block length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: choose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and output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𝑡𝑛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lit/>
                      </m:rP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lit/>
                      </m:rP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𝐃𝐞𝐜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𝑡𝑛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0" dirty="0" smtClean="0">
                    <a:solidFill>
                      <a:srgbClr val="C00000"/>
                    </a:solidFill>
                  </a:rPr>
                  <a:t>output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lit/>
                      </m:rP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lit/>
                      </m:rP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r>
                      <m:rPr>
                        <m:lit/>
                      </m:rP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Analysis: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Deterministic and thus not IND-CPA secure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Not IND-EAV secure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Should never be used in practice</a:t>
                </a: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4000"/>
                <a:ext cx="9144000" cy="3947234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54" b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400800" y="3373120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3373120"/>
                <a:ext cx="685800" cy="6858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391400" y="3373120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3373120"/>
                <a:ext cx="685800" cy="6858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82000" y="3373120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0" y="3373120"/>
                <a:ext cx="685800" cy="6858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569710" y="2590800"/>
                <a:ext cx="348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710" y="2590800"/>
                <a:ext cx="34887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0526" r="-526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558142" y="2593201"/>
                <a:ext cx="354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142" y="2593201"/>
                <a:ext cx="35420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8621" r="-689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544297" y="2590800"/>
                <a:ext cx="354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297" y="2590800"/>
                <a:ext cx="354200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8621" r="-689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600104" y="4551680"/>
                <a:ext cx="25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104" y="4551680"/>
                <a:ext cx="25507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4286" r="-476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612667" y="4554081"/>
                <a:ext cx="260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667" y="4554081"/>
                <a:ext cx="260391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11628" r="-697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618507" y="4551680"/>
                <a:ext cx="260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507" y="4551680"/>
                <a:ext cx="260391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11628" r="-697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5" idx="2"/>
            <a:endCxn id="4" idx="0"/>
          </p:cNvCxnSpPr>
          <p:nvPr/>
        </p:nvCxnSpPr>
        <p:spPr>
          <a:xfrm flipH="1">
            <a:off x="6743700" y="2867799"/>
            <a:ext cx="449" cy="50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  <a:endCxn id="8" idx="0"/>
          </p:cNvCxnSpPr>
          <p:nvPr/>
        </p:nvCxnSpPr>
        <p:spPr>
          <a:xfrm flipH="1">
            <a:off x="7734300" y="2870200"/>
            <a:ext cx="942" cy="502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2"/>
            <a:endCxn id="9" idx="0"/>
          </p:cNvCxnSpPr>
          <p:nvPr/>
        </p:nvCxnSpPr>
        <p:spPr>
          <a:xfrm>
            <a:off x="8721397" y="2867799"/>
            <a:ext cx="3503" cy="50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743700" y="4084320"/>
            <a:ext cx="449" cy="50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734300" y="4086721"/>
            <a:ext cx="942" cy="502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721397" y="4084320"/>
            <a:ext cx="3503" cy="50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CBC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1524000"/>
                <a:ext cx="9144000" cy="42173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CONSTRUCTION:</a:t>
                </a:r>
                <a:r>
                  <a:rPr lang="en-US" sz="2400" dirty="0" smtClean="0"/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 smtClean="0"/>
                  <a:t> is a block cipher with block length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: choose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and output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𝑡𝑛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𝐼𝑉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𝐼𝑉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 smtClean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do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 smtClean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i="1" dirty="0" smtClean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𝐃𝐞𝐜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𝑡𝑛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do</m:t>
                    </m:r>
                  </m:oMath>
                </a14:m>
                <a:endParaRPr lang="en-US" sz="2000" b="0" dirty="0" smtClean="0">
                  <a:solidFill>
                    <a:srgbClr val="C00000"/>
                  </a:solidFill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4000"/>
                <a:ext cx="9144000" cy="4217308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45" b="-1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400800" y="3373120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3373120"/>
                <a:ext cx="685800" cy="6858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391400" y="3373120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3373120"/>
                <a:ext cx="685800" cy="6858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382000" y="3373120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0" y="3373120"/>
                <a:ext cx="685800" cy="6858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569710" y="2426517"/>
                <a:ext cx="348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710" y="2426517"/>
                <a:ext cx="34887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0526" r="-526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558142" y="2428918"/>
                <a:ext cx="354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142" y="2428918"/>
                <a:ext cx="35420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8621" r="-689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544297" y="2426517"/>
                <a:ext cx="354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297" y="2426517"/>
                <a:ext cx="354200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8621" r="-689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600104" y="4551680"/>
                <a:ext cx="25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104" y="4551680"/>
                <a:ext cx="25507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4286" r="-476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612667" y="4554081"/>
                <a:ext cx="260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667" y="4554081"/>
                <a:ext cx="260391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11628" r="-697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618507" y="4551680"/>
                <a:ext cx="260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507" y="4551680"/>
                <a:ext cx="260391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11628" r="-697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>
            <a:off x="6743739" y="2769288"/>
            <a:ext cx="371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43700" y="4084320"/>
            <a:ext cx="449" cy="50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734300" y="4086721"/>
            <a:ext cx="942" cy="502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721397" y="4084320"/>
            <a:ext cx="3503" cy="50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590607" y="4612639"/>
                <a:ext cx="292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07" y="4612639"/>
                <a:ext cx="292644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18750" r="-1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93080" y="2903081"/>
                <a:ext cx="292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080" y="2903081"/>
                <a:ext cx="292644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20833" r="-1458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>
            <a:stCxn id="21" idx="2"/>
            <a:endCxn id="3" idx="0"/>
          </p:cNvCxnSpPr>
          <p:nvPr/>
        </p:nvCxnSpPr>
        <p:spPr>
          <a:xfrm flipH="1">
            <a:off x="5736929" y="3180080"/>
            <a:ext cx="2473" cy="143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625046" y="2906961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046" y="2906961"/>
                <a:ext cx="253274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26829" r="-2682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H="1">
            <a:off x="6746240" y="3145208"/>
            <a:ext cx="371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848758" y="3049201"/>
            <a:ext cx="813254" cy="3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7714019" y="2766350"/>
            <a:ext cx="371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595326" y="2904023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326" y="2904023"/>
                <a:ext cx="253274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26190" r="-2381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H="1">
            <a:off x="7716520" y="3142270"/>
            <a:ext cx="371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704619" y="2766350"/>
            <a:ext cx="371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585926" y="2904023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926" y="2904023"/>
                <a:ext cx="253274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26190" r="-2381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 flipH="1">
            <a:off x="8707120" y="3142270"/>
            <a:ext cx="371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228105" y="3053473"/>
            <a:ext cx="417328" cy="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228105" y="3053473"/>
            <a:ext cx="0" cy="12061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741979" y="4259580"/>
            <a:ext cx="4925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231372" y="3055620"/>
            <a:ext cx="417328" cy="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231372" y="3055620"/>
            <a:ext cx="0" cy="12061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745246" y="4261727"/>
            <a:ext cx="4925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08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OFB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1447800"/>
                <a:ext cx="9144000" cy="4672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CONSTRUCTION:</a:t>
                </a:r>
                <a:r>
                  <a:rPr lang="en-US" sz="2400" dirty="0" smtClean="0"/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 smtClean="0"/>
                  <a:t> is a block cipher with block length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: choose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and output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𝑡𝑛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𝐼𝑉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𝐼𝑉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i="1" dirty="0" smtClean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do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 smtClean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b="0" i="1" dirty="0" smtClean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𝐃𝐞𝐜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𝑡𝑛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b="0" i="0" dirty="0" smtClean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do</m:t>
                    </m:r>
                  </m:oMath>
                </a14:m>
                <a:endParaRPr lang="en-US" sz="2000" b="0" dirty="0" smtClean="0">
                  <a:solidFill>
                    <a:srgbClr val="C00000"/>
                  </a:solidFill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7800"/>
                <a:ext cx="9144000" cy="4672048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400800" y="2908439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908439"/>
                <a:ext cx="685800" cy="6858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391400" y="2908439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2908439"/>
                <a:ext cx="685800" cy="6858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382000" y="2908439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0" y="2908439"/>
                <a:ext cx="685800" cy="6858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29034" y="4054352"/>
                <a:ext cx="352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034" y="4054352"/>
                <a:ext cx="35236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8621" r="-689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664125" y="4587669"/>
                <a:ext cx="25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125" y="4587669"/>
                <a:ext cx="2550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4286" r="-714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618813" y="4590070"/>
                <a:ext cx="260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813" y="4590070"/>
                <a:ext cx="26039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1628" r="-697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624653" y="4587669"/>
                <a:ext cx="260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653" y="4587669"/>
                <a:ext cx="260391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1628" r="-697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rot="16200000" flipH="1">
            <a:off x="6578350" y="4124813"/>
            <a:ext cx="375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743700" y="3619639"/>
            <a:ext cx="449" cy="50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734300" y="3622040"/>
            <a:ext cx="942" cy="502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721397" y="3619639"/>
            <a:ext cx="3503" cy="50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90607" y="4617569"/>
                <a:ext cx="292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07" y="4617569"/>
                <a:ext cx="292644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18750" r="-166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593080" y="2438400"/>
                <a:ext cx="292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080" y="2438400"/>
                <a:ext cx="292644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20833" r="-1458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>
            <a:stCxn id="19" idx="2"/>
            <a:endCxn id="18" idx="0"/>
          </p:cNvCxnSpPr>
          <p:nvPr/>
        </p:nvCxnSpPr>
        <p:spPr>
          <a:xfrm flipH="1">
            <a:off x="5736929" y="2715399"/>
            <a:ext cx="2473" cy="1902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635355" y="4061113"/>
                <a:ext cx="2558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355" y="4061113"/>
                <a:ext cx="255807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23810" r="-2619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605635" y="4058175"/>
                <a:ext cx="2558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635" y="4058175"/>
                <a:ext cx="255807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23810" r="-2619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 flipH="1">
            <a:off x="7716520" y="2586123"/>
            <a:ext cx="371" cy="345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596235" y="4058175"/>
                <a:ext cx="2558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235" y="4058175"/>
                <a:ext cx="255807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23810" r="-2619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>
            <a:off x="7228105" y="2588792"/>
            <a:ext cx="0" cy="12061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741979" y="3794899"/>
            <a:ext cx="4925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231372" y="2590939"/>
            <a:ext cx="0" cy="12061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745246" y="3797046"/>
            <a:ext cx="4925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endCxn id="5" idx="0"/>
          </p:cNvCxnSpPr>
          <p:nvPr/>
        </p:nvCxnSpPr>
        <p:spPr>
          <a:xfrm>
            <a:off x="5883251" y="2588792"/>
            <a:ext cx="860449" cy="319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231966" y="2588792"/>
            <a:ext cx="4795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8705528" y="2583319"/>
            <a:ext cx="371" cy="345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226054" y="2585988"/>
            <a:ext cx="4795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7116638" y="4049444"/>
                <a:ext cx="357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638" y="4049444"/>
                <a:ext cx="35774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8475" r="-678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 rot="16200000" flipH="1">
            <a:off x="7565981" y="4119905"/>
            <a:ext cx="375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098579" y="4054095"/>
                <a:ext cx="357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79" y="4054095"/>
                <a:ext cx="357742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8621" r="-689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 rot="16200000" flipH="1">
            <a:off x="8524772" y="4124556"/>
            <a:ext cx="375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763475" y="4266469"/>
            <a:ext cx="449" cy="345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7730925" y="4268490"/>
            <a:ext cx="942" cy="343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718022" y="4266469"/>
            <a:ext cx="3503" cy="345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0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Shift Cipher</a:t>
            </a:r>
            <a:endParaRPr lang="en-US" dirty="0">
              <a:sym typeface="Wingdings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0" y="1066800"/>
                <a:ext cx="9144000" cy="5189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>
                    <a:ea typeface="Cambria Math" panose="02040503050406030204" pitchFamily="18" charset="0"/>
                  </a:rPr>
                  <a:t>SCHEME: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0,…,25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</m:oMath>
                </a14:m>
                <a:endParaRPr lang="en-US" sz="24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: choose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{0, 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…, 25}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 and output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4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: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26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 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</a:t>
                </a:r>
                <a:r>
                  <a:rPr lang="en-US" sz="2000" dirty="0" smtClean="0"/>
                  <a:t>he above encryption is done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 encryption is extended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𝐃𝐞𝐜</m:t>
                    </m:r>
                    <m:r>
                      <a:rPr lang="en-US" sz="24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: output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26</m:t>
                    </m:r>
                  </m:oMath>
                </a14:m>
                <a:endParaRPr lang="en-US" sz="160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EXAMPLE</a:t>
                </a:r>
                <a:r>
                  <a:rPr lang="en-US" sz="2400" dirty="0" smtClean="0"/>
                  <a:t>: verify the correctness of shift cipher </a:t>
                </a:r>
              </a:p>
              <a:p>
                <a:pPr>
                  <a:lnSpc>
                    <a:spcPct val="120000"/>
                  </a:lnSpc>
                </a:pPr>
                <a:endParaRPr lang="en-US" sz="2400" dirty="0"/>
              </a:p>
              <a:p>
                <a:pPr>
                  <a:lnSpc>
                    <a:spcPct val="120000"/>
                  </a:lnSpc>
                </a:pPr>
                <a:endParaRPr lang="en-US" sz="2400" dirty="0" smtClean="0"/>
              </a:p>
              <a:p>
                <a:pPr>
                  <a:lnSpc>
                    <a:spcPct val="120000"/>
                  </a:lnSpc>
                </a:pPr>
                <a:endParaRPr lang="en-US" sz="2400" dirty="0"/>
              </a:p>
              <a:p>
                <a:pPr>
                  <a:lnSpc>
                    <a:spcPct val="120000"/>
                  </a:lnSpc>
                </a:pPr>
                <a:endParaRPr lang="en-US" sz="24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dirty="0">
                        <a:latin typeface="Cambria Math" panose="02040503050406030204" pitchFamily="18" charset="0"/>
                      </a:rPr>
                      <m:t>𝐄𝐧𝐜</m:t>
                    </m:r>
                    <m:d>
                      <m:d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7,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attack</m:t>
                        </m:r>
                      </m:e>
                    </m:d>
                    <m:r>
                      <a:rPr lang="en-US" sz="2000" b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HAA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HJ</m:t>
                    </m:r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r>
                      <a:rPr lang="en-US" sz="2000" b="1" dirty="0">
                        <a:latin typeface="Cambria Math" panose="02040503050406030204" pitchFamily="18" charset="0"/>
                      </a:rPr>
                      <m:t>𝐃𝐞𝐜</m:t>
                    </m:r>
                    <m:d>
                      <m:d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HAA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HJ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d>
                    <m:r>
                      <a:rPr lang="en-US" sz="2000" b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attack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66800"/>
                <a:ext cx="9144000" cy="5189113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18" b="-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5"/>
              <p:cNvSpPr/>
              <p:nvPr/>
            </p:nvSpPr>
            <p:spPr>
              <a:xfrm>
                <a:off x="2010785" y="4038600"/>
                <a:ext cx="609600" cy="6096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785" y="4038600"/>
                <a:ext cx="609600" cy="6096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36"/>
              <p:cNvSpPr/>
              <p:nvPr/>
            </p:nvSpPr>
            <p:spPr>
              <a:xfrm>
                <a:off x="1401185" y="4038600"/>
                <a:ext cx="609600" cy="6096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185" y="4038600"/>
                <a:ext cx="609600" cy="6096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37"/>
              <p:cNvSpPr/>
              <p:nvPr/>
            </p:nvSpPr>
            <p:spPr>
              <a:xfrm>
                <a:off x="2620385" y="4038600"/>
                <a:ext cx="609600" cy="6096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385" y="4038600"/>
                <a:ext cx="609600" cy="6096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38"/>
              <p:cNvSpPr/>
              <p:nvPr/>
            </p:nvSpPr>
            <p:spPr>
              <a:xfrm>
                <a:off x="3229985" y="4038600"/>
                <a:ext cx="609600" cy="6096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985" y="4038600"/>
                <a:ext cx="609600" cy="6096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39"/>
              <p:cNvSpPr/>
              <p:nvPr/>
            </p:nvSpPr>
            <p:spPr>
              <a:xfrm>
                <a:off x="3839585" y="4038600"/>
                <a:ext cx="609600" cy="6096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585" y="4038600"/>
                <a:ext cx="609600" cy="6096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40"/>
              <p:cNvSpPr/>
              <p:nvPr/>
            </p:nvSpPr>
            <p:spPr>
              <a:xfrm>
                <a:off x="4449185" y="4038600"/>
                <a:ext cx="609600" cy="6096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185" y="4038600"/>
                <a:ext cx="609600" cy="60960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41"/>
              <p:cNvSpPr/>
              <p:nvPr/>
            </p:nvSpPr>
            <p:spPr>
              <a:xfrm>
                <a:off x="5744585" y="4038600"/>
                <a:ext cx="609600" cy="6096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u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585" y="4038600"/>
                <a:ext cx="609600" cy="6096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42"/>
          <p:cNvSpPr/>
          <p:nvPr/>
        </p:nvSpPr>
        <p:spPr>
          <a:xfrm>
            <a:off x="755726" y="4038600"/>
            <a:ext cx="6096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∙∙∙∙∙∙</a:t>
            </a:r>
            <a:endParaRPr lang="en-US" dirty="0"/>
          </a:p>
        </p:txBody>
      </p:sp>
      <p:sp>
        <p:nvSpPr>
          <p:cNvPr id="69" name="矩形 43"/>
          <p:cNvSpPr/>
          <p:nvPr/>
        </p:nvSpPr>
        <p:spPr>
          <a:xfrm>
            <a:off x="5085679" y="4038600"/>
            <a:ext cx="6096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∙∙∙∙∙∙</a:t>
            </a:r>
            <a:endParaRPr lang="en-US" dirty="0"/>
          </a:p>
        </p:txBody>
      </p:sp>
      <p:sp>
        <p:nvSpPr>
          <p:cNvPr id="76" name="矩形 44"/>
          <p:cNvSpPr/>
          <p:nvPr/>
        </p:nvSpPr>
        <p:spPr>
          <a:xfrm>
            <a:off x="6380671" y="4038600"/>
            <a:ext cx="6096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∙∙∙∙∙∙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45"/>
              <p:cNvSpPr/>
              <p:nvPr/>
            </p:nvSpPr>
            <p:spPr>
              <a:xfrm>
                <a:off x="2776203" y="5105400"/>
                <a:ext cx="609600" cy="6096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203" y="5105400"/>
                <a:ext cx="609600" cy="6096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49"/>
              <p:cNvSpPr/>
              <p:nvPr/>
            </p:nvSpPr>
            <p:spPr>
              <a:xfrm>
                <a:off x="2166603" y="5105400"/>
                <a:ext cx="609600" cy="6096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603" y="5105400"/>
                <a:ext cx="609600" cy="6096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50"/>
              <p:cNvSpPr/>
              <p:nvPr/>
            </p:nvSpPr>
            <p:spPr>
              <a:xfrm>
                <a:off x="3385803" y="5105400"/>
                <a:ext cx="609600" cy="6096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803" y="5105400"/>
                <a:ext cx="609600" cy="6096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51"/>
              <p:cNvSpPr/>
              <p:nvPr/>
            </p:nvSpPr>
            <p:spPr>
              <a:xfrm>
                <a:off x="3995403" y="5105400"/>
                <a:ext cx="609600" cy="6096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403" y="5105400"/>
                <a:ext cx="609600" cy="6096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52"/>
              <p:cNvSpPr/>
              <p:nvPr/>
            </p:nvSpPr>
            <p:spPr>
              <a:xfrm>
                <a:off x="4605003" y="5105400"/>
                <a:ext cx="609600" cy="6096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003" y="5105400"/>
                <a:ext cx="609600" cy="6096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53"/>
              <p:cNvSpPr/>
              <p:nvPr/>
            </p:nvSpPr>
            <p:spPr>
              <a:xfrm>
                <a:off x="5214603" y="5105400"/>
                <a:ext cx="609600" cy="6096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603" y="5105400"/>
                <a:ext cx="609600" cy="6096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55"/>
              <p:cNvSpPr/>
              <p:nvPr/>
            </p:nvSpPr>
            <p:spPr>
              <a:xfrm>
                <a:off x="6510003" y="5105400"/>
                <a:ext cx="609600" cy="6096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003" y="5105400"/>
                <a:ext cx="609600" cy="60960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矩形 56"/>
          <p:cNvSpPr/>
          <p:nvPr/>
        </p:nvSpPr>
        <p:spPr>
          <a:xfrm>
            <a:off x="1521144" y="5105400"/>
            <a:ext cx="6096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∙∙∙∙∙∙</a:t>
            </a:r>
            <a:endParaRPr lang="en-US" dirty="0"/>
          </a:p>
        </p:txBody>
      </p:sp>
      <p:sp>
        <p:nvSpPr>
          <p:cNvPr id="85" name="矩形 58"/>
          <p:cNvSpPr/>
          <p:nvPr/>
        </p:nvSpPr>
        <p:spPr>
          <a:xfrm>
            <a:off x="5851097" y="5105400"/>
            <a:ext cx="6096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∙∙∙∙∙∙</a:t>
            </a:r>
            <a:endParaRPr lang="en-US" dirty="0"/>
          </a:p>
        </p:txBody>
      </p:sp>
      <p:sp>
        <p:nvSpPr>
          <p:cNvPr id="86" name="矩形 59"/>
          <p:cNvSpPr/>
          <p:nvPr/>
        </p:nvSpPr>
        <p:spPr>
          <a:xfrm>
            <a:off x="7162800" y="5105400"/>
            <a:ext cx="6096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∙∙∙∙∙∙</a:t>
            </a:r>
            <a:endParaRPr lang="en-US" dirty="0"/>
          </a:p>
        </p:txBody>
      </p:sp>
      <p:cxnSp>
        <p:nvCxnSpPr>
          <p:cNvPr id="87" name="直接箭头连接符 61"/>
          <p:cNvCxnSpPr>
            <a:stCxn id="47" idx="2"/>
            <a:endCxn id="78" idx="0"/>
          </p:cNvCxnSpPr>
          <p:nvPr/>
        </p:nvCxnSpPr>
        <p:spPr>
          <a:xfrm>
            <a:off x="1705985" y="4648200"/>
            <a:ext cx="765418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62"/>
          <p:cNvCxnSpPr>
            <a:stCxn id="35" idx="2"/>
            <a:endCxn id="77" idx="0"/>
          </p:cNvCxnSpPr>
          <p:nvPr/>
        </p:nvCxnSpPr>
        <p:spPr>
          <a:xfrm>
            <a:off x="2315585" y="4648200"/>
            <a:ext cx="765418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64"/>
          <p:cNvCxnSpPr>
            <a:stCxn id="48" idx="2"/>
            <a:endCxn id="79" idx="0"/>
          </p:cNvCxnSpPr>
          <p:nvPr/>
        </p:nvCxnSpPr>
        <p:spPr>
          <a:xfrm>
            <a:off x="2925185" y="4648200"/>
            <a:ext cx="765418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65"/>
          <p:cNvCxnSpPr>
            <a:stCxn id="49" idx="2"/>
            <a:endCxn id="80" idx="0"/>
          </p:cNvCxnSpPr>
          <p:nvPr/>
        </p:nvCxnSpPr>
        <p:spPr>
          <a:xfrm>
            <a:off x="3534785" y="4648200"/>
            <a:ext cx="765418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箭头连接符 69"/>
          <p:cNvCxnSpPr>
            <a:stCxn id="55" idx="2"/>
            <a:endCxn id="81" idx="0"/>
          </p:cNvCxnSpPr>
          <p:nvPr/>
        </p:nvCxnSpPr>
        <p:spPr>
          <a:xfrm>
            <a:off x="4144385" y="4648200"/>
            <a:ext cx="765418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70"/>
          <p:cNvCxnSpPr>
            <a:stCxn id="58" idx="2"/>
            <a:endCxn id="82" idx="0"/>
          </p:cNvCxnSpPr>
          <p:nvPr/>
        </p:nvCxnSpPr>
        <p:spPr>
          <a:xfrm>
            <a:off x="4753985" y="4648200"/>
            <a:ext cx="765418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73"/>
          <p:cNvCxnSpPr>
            <a:stCxn id="61" idx="2"/>
            <a:endCxn id="83" idx="0"/>
          </p:cNvCxnSpPr>
          <p:nvPr/>
        </p:nvCxnSpPr>
        <p:spPr>
          <a:xfrm>
            <a:off x="6049385" y="4648200"/>
            <a:ext cx="765418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01852" y="5257800"/>
                <a:ext cx="6158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52" y="5257800"/>
                <a:ext cx="615874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8911" r="-792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18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CTR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917746"/>
                <a:ext cx="9144000" cy="3120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CONSTRUCTION:</a:t>
                </a:r>
                <a:r>
                  <a:rPr lang="en-US" sz="2400" dirty="0" smtClean="0"/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 smtClean="0"/>
                  <a:t> is a block cipher with block length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: choose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and output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.</a:t>
                </a:r>
                <a:endParaRPr lang="en-US" sz="2000" dirty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lit/>
                      </m:rP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||⋯||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𝑐𝑡𝑟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𝑐𝑡𝑟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𝑐𝑡𝑟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for</a:t>
                </a:r>
                <a:r>
                  <a:rPr lang="en-US" sz="20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lit/>
                      </m:rP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lit/>
                      </m:rP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m:rPr>
                            <m:lit/>
                          </m:r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𝐃𝐞𝐜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lit/>
                      </m:rP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lit/>
                      </m:rP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r>
                      <m:rPr>
                        <m:lit/>
                      </m:rP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, for 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lit/>
                      </m:rP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|⋯||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7746"/>
                <a:ext cx="9144000" cy="3120854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95" b="-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38793" y="4592575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93" y="4592575"/>
                <a:ext cx="685800" cy="6858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029393" y="4592575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93" y="4592575"/>
                <a:ext cx="685800" cy="6858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19993" y="4592575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993" y="4592575"/>
                <a:ext cx="685800" cy="6858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46438" y="5588083"/>
                <a:ext cx="352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38" y="5588083"/>
                <a:ext cx="35236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8621" r="-689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281529" y="6121400"/>
                <a:ext cx="25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529" y="6121400"/>
                <a:ext cx="2550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4286" r="-714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44106" y="6123801"/>
                <a:ext cx="260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106" y="6123801"/>
                <a:ext cx="26039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1628" r="-930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30896" y="6121400"/>
                <a:ext cx="260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896" y="6121400"/>
                <a:ext cx="260391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1628" r="-930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rot="16200000" flipH="1">
            <a:off x="1195754" y="5658544"/>
            <a:ext cx="375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19" idx="0"/>
          </p:cNvCxnSpPr>
          <p:nvPr/>
        </p:nvCxnSpPr>
        <p:spPr>
          <a:xfrm flipH="1">
            <a:off x="1380663" y="5278375"/>
            <a:ext cx="1030" cy="316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20" idx="0"/>
          </p:cNvCxnSpPr>
          <p:nvPr/>
        </p:nvCxnSpPr>
        <p:spPr>
          <a:xfrm flipH="1">
            <a:off x="2371532" y="5306176"/>
            <a:ext cx="1703" cy="28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22" idx="0"/>
          </p:cNvCxnSpPr>
          <p:nvPr/>
        </p:nvCxnSpPr>
        <p:spPr>
          <a:xfrm>
            <a:off x="3359390" y="5303775"/>
            <a:ext cx="2742" cy="28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1000" y="6093425"/>
                <a:ext cx="364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𝑐𝑡𝑟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6093425"/>
                <a:ext cx="364139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13559" r="-13559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83473" y="4096707"/>
                <a:ext cx="364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𝑐𝑡𝑟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73" y="4096707"/>
                <a:ext cx="364139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13333" r="-11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17" idx="2"/>
            <a:endCxn id="16" idx="0"/>
          </p:cNvCxnSpPr>
          <p:nvPr/>
        </p:nvCxnSpPr>
        <p:spPr>
          <a:xfrm flipH="1">
            <a:off x="563070" y="4373706"/>
            <a:ext cx="2473" cy="1719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52759" y="5594844"/>
                <a:ext cx="2558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759" y="5594844"/>
                <a:ext cx="255807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24390" r="-2926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243628" y="5591906"/>
                <a:ext cx="2558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628" y="5591906"/>
                <a:ext cx="255807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23810" r="-2619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234228" y="5591906"/>
                <a:ext cx="2558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228" y="5591906"/>
                <a:ext cx="255807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23810" r="-2619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>
            <a:stCxn id="41" idx="2"/>
            <a:endCxn id="7" idx="0"/>
          </p:cNvCxnSpPr>
          <p:nvPr/>
        </p:nvCxnSpPr>
        <p:spPr>
          <a:xfrm>
            <a:off x="3359591" y="4373706"/>
            <a:ext cx="3302" cy="21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754631" y="5583175"/>
                <a:ext cx="357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631" y="5583175"/>
                <a:ext cx="35774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8475" r="-508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rot="16200000" flipH="1">
            <a:off x="2203974" y="5653636"/>
            <a:ext cx="375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736572" y="5587826"/>
                <a:ext cx="357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572" y="5587826"/>
                <a:ext cx="357742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8475" r="-508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/>
          <p:nvPr/>
        </p:nvCxnSpPr>
        <p:spPr>
          <a:xfrm rot="16200000" flipH="1">
            <a:off x="3162765" y="5658287"/>
            <a:ext cx="375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9" idx="2"/>
          </p:cNvCxnSpPr>
          <p:nvPr/>
        </p:nvCxnSpPr>
        <p:spPr>
          <a:xfrm>
            <a:off x="1380663" y="5871843"/>
            <a:ext cx="217" cy="273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0" idx="2"/>
            <a:endCxn id="10" idx="0"/>
          </p:cNvCxnSpPr>
          <p:nvPr/>
        </p:nvCxnSpPr>
        <p:spPr>
          <a:xfrm>
            <a:off x="2371532" y="5868905"/>
            <a:ext cx="2770" cy="254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2" idx="2"/>
            <a:endCxn id="11" idx="0"/>
          </p:cNvCxnSpPr>
          <p:nvPr/>
        </p:nvCxnSpPr>
        <p:spPr>
          <a:xfrm flipH="1">
            <a:off x="3361092" y="5868905"/>
            <a:ext cx="1040" cy="25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000693" y="4096707"/>
                <a:ext cx="768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𝑐𝑡𝑟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93" y="4096707"/>
                <a:ext cx="768095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5556" r="-714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989104" y="4096707"/>
                <a:ext cx="768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𝑐𝑡𝑟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104" y="4096707"/>
                <a:ext cx="768095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5556" r="-714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975543" y="4096707"/>
                <a:ext cx="768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𝑐𝑡𝑟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543" y="4096707"/>
                <a:ext cx="768095" cy="276999"/>
              </a:xfrm>
              <a:prstGeom prst="rect">
                <a:avLst/>
              </a:prstGeom>
              <a:blipFill rotWithShape="0">
                <a:blip r:embed="rId19"/>
                <a:stretch>
                  <a:fillRect l="-5556" r="-714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0" idx="2"/>
            <a:endCxn id="6" idx="0"/>
          </p:cNvCxnSpPr>
          <p:nvPr/>
        </p:nvCxnSpPr>
        <p:spPr>
          <a:xfrm flipH="1">
            <a:off x="2372293" y="4373706"/>
            <a:ext cx="859" cy="21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9" idx="2"/>
            <a:endCxn id="5" idx="0"/>
          </p:cNvCxnSpPr>
          <p:nvPr/>
        </p:nvCxnSpPr>
        <p:spPr>
          <a:xfrm flipH="1">
            <a:off x="1381693" y="4373706"/>
            <a:ext cx="3048" cy="21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23"/>
              <p:cNvSpPr/>
              <p:nvPr/>
            </p:nvSpPr>
            <p:spPr>
              <a:xfrm>
                <a:off x="3886200" y="4114800"/>
                <a:ext cx="4648200" cy="23221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If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is a PRF, then CTR is IND-CPA secure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 smtClean="0"/>
                  <a:t> can be PRF, PRP, </a:t>
                </a:r>
                <a:r>
                  <a:rPr lang="en-US" sz="2000" dirty="0" err="1" smtClean="0"/>
                  <a:t>sPRP</a:t>
                </a:r>
                <a:endParaRPr lang="en-US" sz="2000" dirty="0" smtClean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>
                        <a:latin typeface="Cambria Math" panose="02040503050406030204" pitchFamily="18" charset="0"/>
                      </a:rPr>
                      <m:t>𝑐𝑡𝑟</m:t>
                    </m:r>
                  </m:oMath>
                </a14:m>
                <a:r>
                  <a:rPr lang="en-US" sz="2000" dirty="0"/>
                  <a:t> can never be reused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𝑐𝑡𝑟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wil repeat </a:t>
                </a:r>
                <a:r>
                  <a:rPr lang="en-US" sz="2000" dirty="0"/>
                  <a:t>after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encryptions</a:t>
                </a:r>
                <a:endParaRPr lang="en-US" sz="20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cannot be too small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Encryption and decryption in parallel</a:t>
                </a:r>
              </a:p>
            </p:txBody>
          </p:sp>
        </mc:Choice>
        <mc:Fallback xmlns="">
          <p:sp>
            <p:nvSpPr>
              <p:cNvPr id="53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4114800"/>
                <a:ext cx="4648200" cy="2322174"/>
              </a:xfrm>
              <a:prstGeom prst="rect">
                <a:avLst/>
              </a:prstGeom>
              <a:blipFill rotWithShape="0">
                <a:blip r:embed="rId20"/>
                <a:stretch>
                  <a:fillRect l="-1181" r="-787" b="-2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88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Message Authentication Code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1090152"/>
                <a:ext cx="9144000" cy="5015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Objective: </a:t>
                </a:r>
                <a:r>
                  <a:rPr lang="en-US" sz="2400" dirty="0" smtClean="0"/>
                  <a:t>ensures message integrity in the following sense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Detect unauthorized </a:t>
                </a:r>
                <a:r>
                  <a:rPr lang="en-US" sz="2000" u="sng" dirty="0" smtClean="0"/>
                  <a:t>modification</a:t>
                </a:r>
                <a:r>
                  <a:rPr lang="en-US" sz="2000" dirty="0" smtClean="0"/>
                  <a:t> of a message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Detect unauthorized </a:t>
                </a:r>
                <a:r>
                  <a:rPr lang="en-US" sz="2000" u="sng" dirty="0" smtClean="0"/>
                  <a:t>injection</a:t>
                </a:r>
                <a:r>
                  <a:rPr lang="en-US" sz="2000" dirty="0" smtClean="0"/>
                  <a:t> of a message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DEFINITION:</a:t>
                </a:r>
                <a:r>
                  <a:rPr lang="en-US" sz="2400" dirty="0" smtClean="0"/>
                  <a:t> A </a:t>
                </a:r>
                <a:r>
                  <a:rPr lang="en-US" sz="2400" b="1" dirty="0" smtClean="0"/>
                  <a:t>message authentication code</a:t>
                </a:r>
                <a:r>
                  <a:rPr lang="en-US" sz="2400" dirty="0" smtClean="0"/>
                  <a:t> </a:t>
                </a:r>
                <a:r>
                  <a:rPr lang="en-US" sz="2400" b="1" dirty="0" smtClean="0"/>
                  <a:t>(MAC) </a:t>
                </a:r>
                <a:r>
                  <a:rPr lang="en-US" sz="2400" dirty="0" smtClean="0"/>
                  <a:t>is a tuple 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0" dirty="0"/>
                  <a:t> </a:t>
                </a:r>
                <a:r>
                  <a:rPr lang="en-US" sz="2400" b="0" dirty="0" smtClean="0"/>
                  <a:t>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𝐌𝐚𝐜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𝐕𝐫𝐟𝐲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of three PPT algorithms,  where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𝐆𝐞𝐧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 smtClean="0"/>
                  <a:t>: key-generation,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𝐌𝐚𝐜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: tag-generation,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𝐕𝐫𝐟𝐲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: verification</a:t>
                </a:r>
                <a:endParaRPr lang="en-US" sz="2000" dirty="0" smtClean="0"/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Correctness</a:t>
                </a:r>
                <a:r>
                  <a:rPr lang="en-US" sz="2000" dirty="0" smtClean="0"/>
                  <a:t>:</a:t>
                </a:r>
                <a:r>
                  <a:rPr lang="en-US" sz="20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𝐕𝐫𝐟𝐲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𝐌𝐚𝐜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90152"/>
                <a:ext cx="9144000" cy="5015091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22" b="-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6"/>
              <p:cNvSpPr txBox="1">
                <a:spLocks noChangeArrowheads="1"/>
              </p:cNvSpPr>
              <p:nvPr/>
            </p:nvSpPr>
            <p:spPr bwMode="auto">
              <a:xfrm>
                <a:off x="990600" y="2681585"/>
                <a:ext cx="432554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0" y="2681585"/>
                <a:ext cx="432554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7"/>
              <p:cNvSpPr txBox="1">
                <a:spLocks noChangeArrowheads="1"/>
              </p:cNvSpPr>
              <p:nvPr/>
            </p:nvSpPr>
            <p:spPr bwMode="auto">
              <a:xfrm>
                <a:off x="7742500" y="2664767"/>
                <a:ext cx="432554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2500" y="2664767"/>
                <a:ext cx="432554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2209800" y="2895600"/>
            <a:ext cx="464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9"/>
              <p:cNvSpPr>
                <a:spLocks noChangeArrowheads="1"/>
              </p:cNvSpPr>
              <p:nvPr/>
            </p:nvSpPr>
            <p:spPr bwMode="auto">
              <a:xfrm>
                <a:off x="2819400" y="2495550"/>
                <a:ext cx="2590800" cy="28575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/>
                  <a:t>m</a:t>
                </a:r>
                <a:r>
                  <a:rPr lang="en-US" dirty="0" smtClean="0"/>
                  <a:t>essage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19400" y="2495550"/>
                <a:ext cx="2590800" cy="285750"/>
              </a:xfrm>
              <a:prstGeom prst="rect">
                <a:avLst/>
              </a:prstGeom>
              <a:blipFill rotWithShape="0">
                <a:blip r:embed="rId6"/>
                <a:stretch>
                  <a:fillRect t="-22449" b="-4489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0"/>
              <p:cNvSpPr>
                <a:spLocks noChangeArrowheads="1"/>
              </p:cNvSpPr>
              <p:nvPr/>
            </p:nvSpPr>
            <p:spPr bwMode="auto">
              <a:xfrm>
                <a:off x="5507039" y="2495550"/>
                <a:ext cx="533400" cy="28575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/>
                  <a:t>tag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7039" y="2495550"/>
                <a:ext cx="533400" cy="285750"/>
              </a:xfrm>
              <a:prstGeom prst="rect">
                <a:avLst/>
              </a:prstGeom>
              <a:blipFill rotWithShape="0">
                <a:blip r:embed="rId7"/>
                <a:stretch>
                  <a:fillRect l="-15556" t="-22449" r="-3333" b="-4489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336800"/>
            <a:ext cx="723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975" y="2286000"/>
            <a:ext cx="7715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87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EUF-CMA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1295400"/>
                <a:ext cx="9144000" cy="1441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Idea: </a:t>
                </a:r>
                <a:r>
                  <a:rPr lang="en-US" sz="2000" dirty="0" smtClean="0"/>
                  <a:t>learn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𝐌𝐚𝐜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for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 smtClean="0"/>
                  <a:t> should be hard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 smtClean="0"/>
                  <a:t> is unknown &amp;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 smtClean="0"/>
                  <a:t> is not observed</a:t>
                </a:r>
                <a:endParaRPr lang="en-US" sz="2400" dirty="0" smtClean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𝐌𝐚𝐜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,⋅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 smtClean="0"/>
                  <a:t> for any input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,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𝐌𝐚𝐜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The message authentication experiment: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Mac</m:t>
                    </m:r>
                  </m:oMath>
                </a14:m>
                <a:r>
                  <a:rPr lang="en-US" sz="2400" b="1" dirty="0" smtClean="0"/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forg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95400"/>
                <a:ext cx="9144000" cy="1441420"/>
              </a:xfrm>
              <a:prstGeom prst="rect">
                <a:avLst/>
              </a:prstGeom>
              <a:blipFill rotWithShape="0">
                <a:blip r:embed="rId3"/>
                <a:stretch>
                  <a:fillRect l="-1000" t="-424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/>
          <p:nvPr/>
        </p:nvSpPr>
        <p:spPr>
          <a:xfrm>
            <a:off x="1761786" y="2819400"/>
            <a:ext cx="2220232" cy="297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6"/>
          <p:cNvSpPr/>
          <p:nvPr/>
        </p:nvSpPr>
        <p:spPr>
          <a:xfrm>
            <a:off x="5658419" y="2819400"/>
            <a:ext cx="1330868" cy="2959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0"/>
              <p:cNvSpPr txBox="1"/>
              <p:nvPr/>
            </p:nvSpPr>
            <p:spPr>
              <a:xfrm>
                <a:off x="2065481" y="2844058"/>
                <a:ext cx="1371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𝐆𝐞𝐧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4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481" y="2844058"/>
                <a:ext cx="1371337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4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6"/>
          <p:cNvCxnSpPr/>
          <p:nvPr/>
        </p:nvCxnSpPr>
        <p:spPr>
          <a:xfrm flipH="1">
            <a:off x="3982019" y="4747171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5"/>
              <p:cNvSpPr txBox="1"/>
              <p:nvPr/>
            </p:nvSpPr>
            <p:spPr>
              <a:xfrm>
                <a:off x="4469519" y="4463153"/>
                <a:ext cx="6267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519" y="4463153"/>
                <a:ext cx="62677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2621" t="-2174" r="-1262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19328" y="5024512"/>
                <a:ext cx="2111988" cy="749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latin typeface="Cambria Math" panose="02040503050406030204" pitchFamily="18" charset="0"/>
                        </a:rPr>
                        <m:t>Mac</m:t>
                      </m:r>
                      <m:r>
                        <m:rPr>
                          <m:nor/>
                        </m:rPr>
                        <a:rPr lang="en-US" sz="1600" b="1" dirty="0"/>
                        <m:t>−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forg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iff</m:t>
                      </m:r>
                    </m:oMath>
                  </m:oMathPara>
                </a14:m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𝐕𝐫𝐟𝐲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328" y="5024512"/>
                <a:ext cx="2111988" cy="749436"/>
              </a:xfrm>
              <a:prstGeom prst="rect">
                <a:avLst/>
              </a:prstGeom>
              <a:blipFill rotWithShape="0">
                <a:blip r:embed="rId6"/>
                <a:stretch>
                  <a:fillRect l="-5476" r="-2017" b="-1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942061" y="4289459"/>
                <a:ext cx="12359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𝐂𝐡𝐚𝐥𝐥𝐞𝐧𝐠𝐞𝐫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42061" y="4289459"/>
                <a:ext cx="1235916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4348" t="-6897" r="-34783" b="-6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5400000">
                <a:off x="6451629" y="4241830"/>
                <a:ext cx="1450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𝐀𝐝𝐯𝐞𝐫𝐬𝐚𝐫𝐲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451629" y="4241830"/>
                <a:ext cx="145014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35556" t="-5882" r="-4444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>
            <a:off x="3991537" y="3643607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4"/>
              <p:cNvSpPr txBox="1"/>
              <p:nvPr/>
            </p:nvSpPr>
            <p:spPr>
              <a:xfrm>
                <a:off x="4019401" y="3352800"/>
                <a:ext cx="1638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oracle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access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401" y="3352800"/>
                <a:ext cx="1638269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334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1"/>
              <p:cNvSpPr txBox="1"/>
              <p:nvPr/>
            </p:nvSpPr>
            <p:spPr>
              <a:xfrm>
                <a:off x="4382928" y="3747608"/>
                <a:ext cx="930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𝐌𝐚𝐜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,⋅)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928" y="3747608"/>
                <a:ext cx="930062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5882" t="-2222" r="-849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2"/>
          <p:cNvCxnSpPr/>
          <p:nvPr/>
        </p:nvCxnSpPr>
        <p:spPr>
          <a:xfrm rot="10800000" flipH="1">
            <a:off x="3991538" y="3709416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95600" y="5943600"/>
                <a:ext cx="383271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 smtClean="0"/>
                  <a:t> the set of messages queried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943600"/>
                <a:ext cx="3832716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862" t="-26000" r="-79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46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Fixed-Length MAC from PRF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1910679"/>
                <a:ext cx="9144000" cy="31947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CONSTRUCTION:</a:t>
                </a:r>
                <a:r>
                  <a:rPr lang="en-US" altLang="zh-CN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𝐌𝐚𝐜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𝐕𝐫𝐟𝐲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 </a:t>
                </a:r>
                <a:endParaRPr lang="en-US" altLang="zh-CN" sz="24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, a length-preserving PRF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C00000"/>
                    </a:solidFill>
                  </a:rPr>
                  <a:t>: </a:t>
                </a:r>
                <a:r>
                  <a:rPr lang="en-US" altLang="zh-CN" sz="2400" dirty="0" smtClean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rgbClr val="C00000"/>
                    </a:solidFill>
                  </a:rPr>
                  <a:t> and output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sz="2400" dirty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𝐌𝐚𝐜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rgbClr val="C00000"/>
                    </a:solidFill>
                  </a:rPr>
                  <a:t>:</a:t>
                </a:r>
                <a:r>
                  <a:rPr lang="en-US" altLang="zh-CN" sz="2400" dirty="0" smtClean="0">
                    <a:solidFill>
                      <a:srgbClr val="C00000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rgbClr val="C00000"/>
                    </a:solidFill>
                  </a:rPr>
                  <a:t>, output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 smtClean="0">
                  <a:solidFill>
                    <a:srgbClr val="C00000"/>
                  </a:solidFill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fixed-length MAC</a:t>
                </a:r>
                <a:endParaRPr lang="en-US" altLang="zh-CN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𝐕𝐫𝐟𝐲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rgbClr val="C00000"/>
                    </a:solidFill>
                  </a:rPr>
                  <a:t>:</a:t>
                </a:r>
                <a:r>
                  <a:rPr lang="en-US" altLang="zh-CN" sz="2400" dirty="0" smtClean="0">
                    <a:solidFill>
                      <a:srgbClr val="C00000"/>
                    </a:solidFill>
                  </a:rPr>
                  <a:t> output 1 iff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>
                    <a:solidFill>
                      <a:srgbClr val="C00000"/>
                    </a:solidFill>
                  </a:rPr>
                  <a:t>    </a:t>
                </a:r>
                <a:endParaRPr lang="en-US" altLang="zh-CN" sz="2400" dirty="0">
                  <a:solidFill>
                    <a:srgbClr val="C00000"/>
                  </a:solidFill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canonical verification</a:t>
                </a:r>
                <a:endParaRPr lang="en-US" altLang="zh-CN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10679"/>
                <a:ext cx="9144000" cy="3194721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90" b="-2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83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Arbitrary-Length MAC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1295400"/>
                <a:ext cx="9144000" cy="46737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CONSTRUCTION: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𝐌𝐚𝐜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𝐕𝐫𝐟𝐲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altLang="zh-CN" sz="2400" b="1" dirty="0" smtClean="0"/>
                  <a:t>, </a:t>
                </a:r>
                <a:r>
                  <a:rPr lang="en-US" altLang="zh-CN" sz="2400" dirty="0" smtClean="0"/>
                  <a:t>an arbitrary-length MAC 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𝐌𝐚𝐜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𝐕𝐫𝐟𝐲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 smtClean="0"/>
                  <a:t> </a:t>
                </a:r>
                <a:r>
                  <a:rPr lang="en-US" altLang="zh-CN" sz="2000" dirty="0" smtClean="0"/>
                  <a:t>is a fixed-length MAC and EUF-CMA secure. 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solidFill>
                      <a:srgbClr val="C00000"/>
                    </a:solidFill>
                  </a:rPr>
                  <a:t>: 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solidFill>
                      <a:srgbClr val="C00000"/>
                    </a:solidFill>
                  </a:rPr>
                  <a:t> and output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sz="20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𝐌𝐚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p>
                        <m:r>
                          <a:rPr lang="en-US" altLang="zh-CN" sz="20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/4</m:t>
                        </m:r>
                      </m:sup>
                    </m:sSup>
                  </m:oMath>
                </a14:m>
                <a:endParaRPr lang="en-US" altLang="zh-CN" sz="2000" i="1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rgbClr val="C00000"/>
                    </a:solidFill>
                  </a:rPr>
                  <a:t>parse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000" dirty="0" smtClean="0">
                    <a:solidFill>
                      <a:srgbClr val="C00000"/>
                    </a:solidFill>
                  </a:rPr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C00000"/>
                    </a:solidFill>
                  </a:rPr>
                  <a:t>       </a:t>
                </a: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//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en-US" altLang="zh-CN" sz="2000" dirty="0">
                    <a:solidFill>
                      <a:schemeClr val="accent1">
                        <a:lumMod val="50000"/>
                      </a:schemeClr>
                    </a:solidFill>
                  </a:rPr>
                  <a:t> for every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; padding with 0s</a:t>
                </a:r>
                <a:endParaRPr lang="en-US" altLang="zh-CN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/4</m:t>
                        </m:r>
                      </m:sup>
                    </m:sSup>
                  </m:oMath>
                </a14:m>
                <a:endParaRPr lang="en-US" altLang="zh-CN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𝐌𝐚𝐜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lit/>
                      </m:rP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m:rPr>
                        <m:lit/>
                      </m:rP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lit/>
                      </m:rP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solidFill>
                      <a:srgbClr val="C00000"/>
                    </a:solidFill>
                  </a:rPr>
                  <a:t> for every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𝐕𝐫𝐟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2000" b="0" i="1" dirty="0" smtClean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rgbClr val="C00000"/>
                    </a:solidFill>
                  </a:rPr>
                  <a:t>output 1 iff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000" dirty="0" smtClean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𝐕𝐫𝐟𝐲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m:rPr>
                            <m:lit/>
                          </m:r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m:rPr>
                            <m:lit/>
                          </m:r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lit/>
                          </m:r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000" dirty="0" smtClean="0">
                    <a:solidFill>
                      <a:srgbClr val="C00000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000" dirty="0" smtClean="0">
                  <a:solidFill>
                    <a:srgbClr val="C0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/>
                  <a:t>THEOREM: </a:t>
                </a:r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zh-CN" sz="2400" dirty="0"/>
                  <a:t> is EUF-CMA,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2400" dirty="0"/>
                  <a:t> is also EUF-CMA</a:t>
                </a:r>
                <a:r>
                  <a:rPr lang="en-US" altLang="zh-CN" sz="2400" dirty="0" smtClean="0"/>
                  <a:t>.</a:t>
                </a:r>
                <a:endParaRPr lang="en-US" altLang="zh-CN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95400"/>
                <a:ext cx="9144000" cy="4673715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31" r="-333" b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ular Callout 3"/>
              <p:cNvSpPr/>
              <p:nvPr/>
            </p:nvSpPr>
            <p:spPr>
              <a:xfrm>
                <a:off x="4267200" y="5029200"/>
                <a:ext cx="2971800" cy="457200"/>
              </a:xfrm>
              <a:prstGeom prst="wedgeRectCallout">
                <a:avLst>
                  <a:gd name="adj1" fmla="val -90955"/>
                  <a:gd name="adj2" fmla="val -141929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lvl="1" indent="-457200"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: tag is too long</a:t>
                </a:r>
              </a:p>
            </p:txBody>
          </p:sp>
        </mc:Choice>
        <mc:Fallback xmlns="">
          <p:sp>
            <p:nvSpPr>
              <p:cNvPr id="4" name="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5029200"/>
                <a:ext cx="2971800" cy="457200"/>
              </a:xfrm>
              <a:prstGeom prst="wedgeRectCallout">
                <a:avLst>
                  <a:gd name="adj1" fmla="val -90955"/>
                  <a:gd name="adj2" fmla="val -141929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ular Callout 4"/>
              <p:cNvSpPr/>
              <p:nvPr/>
            </p:nvSpPr>
            <p:spPr>
              <a:xfrm>
                <a:off x="4267200" y="3505200"/>
                <a:ext cx="4267200" cy="457200"/>
              </a:xfrm>
              <a:prstGeom prst="wedgeRectCallout">
                <a:avLst>
                  <a:gd name="adj1" fmla="val -59815"/>
                  <a:gd name="adj2" fmla="val 9386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lvl="1" indent="-45720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|/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 smtClean="0">
                    <a:solidFill>
                      <a:schemeClr val="tx1"/>
                    </a:solidFill>
                  </a:rPr>
                  <a:t> PRF computations: heavy 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3505200"/>
                <a:ext cx="4267200" cy="457200"/>
              </a:xfrm>
              <a:prstGeom prst="wedgeRectCallout">
                <a:avLst>
                  <a:gd name="adj1" fmla="val -59815"/>
                  <a:gd name="adj2" fmla="val 93860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6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Fixed-Length CBC-MAC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1282806"/>
                <a:ext cx="9144000" cy="4967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CONSTRUCTION: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𝐌𝐚𝐜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𝐕𝐫𝐟𝐲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, fixed-length CBC-MAC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sz="2000" dirty="0" smtClean="0"/>
                  <a:t> is a length-preserving PRF: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000" dirty="0" smtClean="0"/>
                  <a:t> maps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 smtClean="0"/>
                  <a:t>-bit to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 smtClean="0"/>
                  <a:t>-bit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solidFill>
                      <a:srgbClr val="C00000"/>
                    </a:solidFill>
                  </a:rPr>
                  <a:t>: 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0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𝐌𝐚𝐜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000" i="1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rgbClr val="C00000"/>
                    </a:solidFill>
                  </a:rPr>
                  <a:t>Parse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000" dirty="0" smtClean="0">
                    <a:solidFill>
                      <a:srgbClr val="C00000"/>
                    </a:solidFill>
                  </a:rPr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000" dirty="0" smtClean="0">
                    <a:solidFill>
                      <a:srgbClr val="C00000"/>
                    </a:solidFill>
                  </a:rPr>
                  <a:t>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0" i="0" dirty="0" smtClean="0">
                    <a:solidFill>
                      <a:srgbClr val="C00000"/>
                    </a:solidFill>
                    <a:latin typeface="+mj-lt"/>
                  </a:rPr>
                  <a:t>for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altLang="zh-CN" sz="2000" b="0" i="0" dirty="0" smtClean="0">
                    <a:solidFill>
                      <a:srgbClr val="C00000"/>
                    </a:solidFill>
                    <a:latin typeface="+mj-lt"/>
                  </a:rPr>
                  <a:t>to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b="0" i="0" dirty="0" smtClean="0">
                    <a:solidFill>
                      <a:srgbClr val="C00000"/>
                    </a:solidFill>
                    <a:latin typeface="+mj-lt"/>
                  </a:rPr>
                  <a:t>do</a:t>
                </a:r>
                <a:endParaRPr lang="en-US" altLang="zh-CN" sz="2000" b="0" dirty="0" smtClean="0">
                  <a:solidFill>
                    <a:srgbClr val="C00000"/>
                  </a:solidFill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sz="2000" b="0" i="1" dirty="0" smtClean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𝐕𝐫𝐟𝐲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altLang="zh-CN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C00000"/>
                    </a:solidFill>
                  </a:rPr>
                  <a:t>o</a:t>
                </a:r>
                <a:r>
                  <a:rPr lang="en-US" altLang="zh-CN" sz="2000" b="0" dirty="0" smtClean="0">
                    <a:solidFill>
                      <a:srgbClr val="C00000"/>
                    </a:solidFill>
                  </a:rPr>
                  <a:t>utput 0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𝑑𝑛</m:t>
                    </m:r>
                  </m:oMath>
                </a14:m>
                <a:endParaRPr lang="en-US" altLang="zh-CN" sz="2000" b="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C00000"/>
                    </a:solidFill>
                  </a:rPr>
                  <a:t>o</a:t>
                </a:r>
                <a:r>
                  <a:rPr lang="en-US" altLang="zh-CN" sz="2000" b="0" dirty="0" smtClean="0">
                    <a:solidFill>
                      <a:srgbClr val="C00000"/>
                    </a:solidFill>
                  </a:rPr>
                  <a:t>utput 1 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𝐌𝐚𝐜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82806"/>
                <a:ext cx="9144000" cy="4967514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23" b="-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638800" y="3893682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893682"/>
                <a:ext cx="685800" cy="6858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629400" y="3893682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893682"/>
                <a:ext cx="685800" cy="6858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620000" y="3893682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3893682"/>
                <a:ext cx="685800" cy="6858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807710" y="2947079"/>
                <a:ext cx="348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710" y="2947079"/>
                <a:ext cx="34887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0526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96142" y="2949480"/>
                <a:ext cx="354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142" y="2949480"/>
                <a:ext cx="35420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8621" r="-689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782297" y="2947079"/>
                <a:ext cx="354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297" y="2947079"/>
                <a:ext cx="354200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8621" r="-689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901409" y="5072242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409" y="5072242"/>
                <a:ext cx="149913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32000" r="-28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7959397" y="4604882"/>
            <a:ext cx="3503" cy="50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984240" y="3295766"/>
            <a:ext cx="371" cy="555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952019" y="3286912"/>
            <a:ext cx="371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833326" y="3424585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326" y="3424585"/>
                <a:ext cx="253274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26190" r="-2381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 flipH="1">
            <a:off x="6954520" y="3662832"/>
            <a:ext cx="371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942619" y="3286912"/>
            <a:ext cx="371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823926" y="3424585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926" y="3424585"/>
                <a:ext cx="253274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26190" r="-2381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flipH="1">
            <a:off x="7945120" y="3662832"/>
            <a:ext cx="371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" idx="2"/>
            <a:endCxn id="26" idx="1"/>
          </p:cNvCxnSpPr>
          <p:nvPr/>
        </p:nvCxnSpPr>
        <p:spPr>
          <a:xfrm rot="5400000" flipH="1" flipV="1">
            <a:off x="5899314" y="3645471"/>
            <a:ext cx="1016397" cy="851626"/>
          </a:xfrm>
          <a:prstGeom prst="bentConnector4">
            <a:avLst>
              <a:gd name="adj1" fmla="val -22491"/>
              <a:gd name="adj2" fmla="val 5899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6" idx="2"/>
            <a:endCxn id="29" idx="1"/>
          </p:cNvCxnSpPr>
          <p:nvPr/>
        </p:nvCxnSpPr>
        <p:spPr>
          <a:xfrm rot="5400000" flipH="1" flipV="1">
            <a:off x="6889914" y="3645471"/>
            <a:ext cx="1016397" cy="851626"/>
          </a:xfrm>
          <a:prstGeom prst="bentConnector4">
            <a:avLst>
              <a:gd name="adj1" fmla="val -22491"/>
              <a:gd name="adj2" fmla="val 5696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85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Fixed-Length </a:t>
            </a:r>
            <a:r>
              <a:rPr lang="en-US" altLang="zh-CN" dirty="0"/>
              <a:t>CBC-MAC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904568"/>
                <a:ext cx="9144000" cy="5970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THEOREM: </a:t>
                </a:r>
                <a:r>
                  <a:rPr lang="en-US" altLang="zh-CN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sz="2400" dirty="0" smtClean="0"/>
                  <a:t> is a PRF, then the fixed-length CBC-MAC is an EUF-CMA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  secure MAC scheme for messages of length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𝑑𝑛</m:t>
                    </m:r>
                  </m:oMath>
                </a14:m>
                <a:r>
                  <a:rPr lang="en-US" altLang="zh-CN" sz="2400" dirty="0" smtClean="0"/>
                  <a:t>. </a:t>
                </a:r>
                <a:endParaRPr lang="en-US" altLang="zh-CN" sz="24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000" dirty="0" smtClean="0"/>
                  <a:t> can be any polynomial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0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0" dirty="0" smtClean="0"/>
                  <a:t>However,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000" dirty="0" smtClean="0"/>
                  <a:t> must be fixed once it was chosen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Compare with CBC Mode of Encryption: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400" b="1" dirty="0"/>
              </a:p>
              <a:p>
                <a:pPr>
                  <a:lnSpc>
                    <a:spcPct val="120000"/>
                  </a:lnSpc>
                </a:pPr>
                <a:endParaRPr lang="en-US" altLang="zh-CN" sz="2400" b="1" dirty="0" smtClean="0"/>
              </a:p>
              <a:p>
                <a:pPr>
                  <a:lnSpc>
                    <a:spcPct val="120000"/>
                  </a:lnSpc>
                </a:pPr>
                <a:endParaRPr lang="en-US" altLang="zh-CN" sz="2400" b="1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/>
                  <a:t>Advantages: </a:t>
                </a:r>
                <a:r>
                  <a:rPr lang="en-US" altLang="zh-CN" sz="2400" dirty="0"/>
                  <a:t>compared with the PRF-based MAC constructions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/>
                  <a:t>(Fixed-Length) CBC-MAC vs. (Fixed-Length) MAC from PRF: 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authenticate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𝑑𝑛</m:t>
                    </m:r>
                  </m:oMath>
                </a14:m>
                <a:r>
                  <a:rPr lang="en-US" altLang="zh-CN" dirty="0"/>
                  <a:t>-bit messages vs. authenticate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-bit messages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/>
                  <a:t>(Fixed-Length) CBC-MAC vs. (Arbitrary-Length) MAC from PRF: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-bit tags vs.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𝑑𝑛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dirty="0"/>
                  <a:t>-bit tags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 PRF computations vs.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/>
                  <a:t>PRF </a:t>
                </a:r>
                <a:r>
                  <a:rPr lang="en-US" altLang="zh-CN" dirty="0" smtClean="0"/>
                  <a:t>computations</a:t>
                </a:r>
                <a:endParaRPr lang="en-US" altLang="zh-CN" sz="2400" b="1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04568"/>
                <a:ext cx="9144000" cy="5970609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143000" y="3077496"/>
              <a:ext cx="6781800" cy="1137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90800"/>
                    <a:gridCol w="1981200"/>
                    <a:gridCol w="2209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smtClean="0"/>
                            <a:t>Initial vector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dirty="0" smtClean="0">
                                  <a:latin typeface="Cambria Math" panose="02040503050406030204" pitchFamily="18" charset="0"/>
                                </a:rPr>
                                <m:t>𝐼𝑉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smtClean="0"/>
                            <a:t>Output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CBC Mode of</a:t>
                          </a:r>
                          <a:r>
                            <a:rPr lang="en-US" baseline="0" dirty="0" smtClean="0"/>
                            <a:t> Encryption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𝐼𝑉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sSup>
                                  <m:sSupPr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zh-CN" sz="18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dirty="0" smtClean="0">
                                            <a:latin typeface="Cambria Math" panose="02040503050406030204" pitchFamily="18" charset="0"/>
                                          </a:rPr>
                                          <m:t>0,1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1800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smtClean="0">
                                    <a:latin typeface="Cambria Math" panose="02040503050406030204" pitchFamily="18" charset="0"/>
                                  </a:rPr>
                                  <m:t>𝐼𝑉</m:t>
                                </m:r>
                                <m:r>
                                  <a:rPr lang="en-US" altLang="zh-CN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altLang="zh-CN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Fixed-Length</a:t>
                          </a:r>
                          <a:r>
                            <a:rPr lang="en-US" baseline="0" dirty="0" smtClean="0"/>
                            <a:t> CBC-MAC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smtClean="0">
                                    <a:latin typeface="Cambria Math" panose="02040503050406030204" pitchFamily="18" charset="0"/>
                                  </a:rPr>
                                  <m:t>𝐼𝑉</m:t>
                                </m:r>
                                <m:r>
                                  <a:rPr lang="en-US" altLang="zh-CN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altLang="zh-CN" sz="180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180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143000" y="3077496"/>
              <a:ext cx="6781800" cy="1137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90800"/>
                    <a:gridCol w="1981200"/>
                    <a:gridCol w="2209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1077" t="-8197" r="-112615" b="-2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smtClean="0"/>
                            <a:t>Output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CBC Mode of</a:t>
                          </a:r>
                          <a:r>
                            <a:rPr lang="en-US" baseline="0" dirty="0" smtClean="0"/>
                            <a:t> Encryption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1077" t="-100000" r="-112615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6887" t="-100000" r="-826" b="-1151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Fixed-Length</a:t>
                          </a:r>
                          <a:r>
                            <a:rPr lang="en-US" baseline="0" dirty="0" smtClean="0"/>
                            <a:t> CBC-MAC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1077" t="-216393" r="-112615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6887" t="-216393" r="-826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2988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Arbitrary-Length CBC-MAC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1066800"/>
                <a:ext cx="9144000" cy="4081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CONSTRUCTION 1: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𝐌𝐚𝐜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𝐕𝐫𝐟𝐲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, arbitrary-length CBC-MAC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rgbClr val="C00000"/>
                    </a:solidFill>
                  </a:rPr>
                  <a:t>prepend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rgbClr val="C0000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sz="24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i="1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𝐂𝐁𝐂</m:t>
                    </m:r>
                  </m:oMath>
                </a14:m>
                <a:r>
                  <a:rPr lang="en-US" altLang="zh-CN" sz="2400" b="0" dirty="0" smtClean="0">
                    <a:solidFill>
                      <a:srgbClr val="C00000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𝐌𝐀𝐂</m:t>
                    </m:r>
                    <m:r>
                      <a:rPr lang="en-US" altLang="zh-CN" sz="24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lit/>
                      </m:rP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sz="2400" b="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sz="2400" b="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400" b="1" dirty="0" smtClean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66800"/>
                <a:ext cx="9144000" cy="4081117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3426" y="3546330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26" y="3546330"/>
                <a:ext cx="685800" cy="6858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304026" y="3546330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026" y="3546330"/>
                <a:ext cx="685800" cy="6858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2336" y="2599727"/>
                <a:ext cx="3983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36" y="2599727"/>
                <a:ext cx="398314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1538" t="-2174" r="-215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70768" y="2602128"/>
                <a:ext cx="354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768" y="2602128"/>
                <a:ext cx="35420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8621" r="-689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658866" y="2948414"/>
            <a:ext cx="371" cy="555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626645" y="2939560"/>
            <a:ext cx="371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507952" y="3077233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952" y="3077233"/>
                <a:ext cx="253274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6190" r="-2381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>
            <a:off x="1629146" y="3315480"/>
            <a:ext cx="371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4" idx="2"/>
            <a:endCxn id="14" idx="1"/>
          </p:cNvCxnSpPr>
          <p:nvPr/>
        </p:nvCxnSpPr>
        <p:spPr>
          <a:xfrm rot="5400000" flipH="1" flipV="1">
            <a:off x="573940" y="3298119"/>
            <a:ext cx="1016397" cy="851626"/>
          </a:xfrm>
          <a:prstGeom prst="bentConnector4">
            <a:avLst>
              <a:gd name="adj1" fmla="val -22491"/>
              <a:gd name="adj2" fmla="val 5899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2"/>
            <a:endCxn id="29" idx="1"/>
          </p:cNvCxnSpPr>
          <p:nvPr/>
        </p:nvCxnSpPr>
        <p:spPr>
          <a:xfrm rot="5400000" flipH="1" flipV="1">
            <a:off x="1558643" y="3300848"/>
            <a:ext cx="1019565" cy="843000"/>
          </a:xfrm>
          <a:prstGeom prst="bentConnector4">
            <a:avLst>
              <a:gd name="adj1" fmla="val -22421"/>
              <a:gd name="adj2" fmla="val 580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286000" y="3543162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543162"/>
                <a:ext cx="685800" cy="68580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276600" y="3543162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3543162"/>
                <a:ext cx="685800" cy="6858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452742" y="2598960"/>
                <a:ext cx="354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742" y="2598960"/>
                <a:ext cx="354200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8621" r="-862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438897" y="2596559"/>
                <a:ext cx="354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97" y="2596559"/>
                <a:ext cx="354200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8621" r="-862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 flipH="1">
            <a:off x="2608619" y="2936392"/>
            <a:ext cx="371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489926" y="3074065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926" y="3074065"/>
                <a:ext cx="253274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26190" r="-2381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flipH="1">
            <a:off x="2611120" y="3312312"/>
            <a:ext cx="371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599219" y="2936392"/>
            <a:ext cx="371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480526" y="3074065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526" y="3074065"/>
                <a:ext cx="253274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26190" r="-2381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H="1">
            <a:off x="3601720" y="3312312"/>
            <a:ext cx="371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21" idx="2"/>
            <a:endCxn id="32" idx="1"/>
          </p:cNvCxnSpPr>
          <p:nvPr/>
        </p:nvCxnSpPr>
        <p:spPr>
          <a:xfrm rot="5400000" flipH="1" flipV="1">
            <a:off x="2546514" y="3294951"/>
            <a:ext cx="1016397" cy="851626"/>
          </a:xfrm>
          <a:prstGeom prst="bentConnector4">
            <a:avLst>
              <a:gd name="adj1" fmla="val -22491"/>
              <a:gd name="adj2" fmla="val 5696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3545387" y="4483109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387" y="4483109"/>
                <a:ext cx="149913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500" r="-291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/>
          <p:cNvCxnSpPr/>
          <p:nvPr/>
        </p:nvCxnSpPr>
        <p:spPr>
          <a:xfrm>
            <a:off x="3603375" y="4225634"/>
            <a:ext cx="3503" cy="313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447800" y="4653959"/>
            <a:ext cx="139204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/>
              <a:t>Construction 1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4876800" y="3538170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538170"/>
                <a:ext cx="685800" cy="6858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5867400" y="3538170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538170"/>
                <a:ext cx="685800" cy="68580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045710" y="2591567"/>
                <a:ext cx="348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710" y="2591567"/>
                <a:ext cx="348878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10526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034142" y="2593968"/>
                <a:ext cx="354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142" y="2593968"/>
                <a:ext cx="354200" cy="276999"/>
              </a:xfrm>
              <a:prstGeom prst="rect">
                <a:avLst/>
              </a:prstGeom>
              <a:blipFill rotWithShape="0">
                <a:blip r:embed="rId19"/>
                <a:stretch>
                  <a:fillRect l="-8621" r="-689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/>
          <p:cNvCxnSpPr/>
          <p:nvPr/>
        </p:nvCxnSpPr>
        <p:spPr>
          <a:xfrm flipH="1">
            <a:off x="5222240" y="2940254"/>
            <a:ext cx="371" cy="555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6190019" y="2931400"/>
            <a:ext cx="371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6071326" y="3069073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326" y="3069073"/>
                <a:ext cx="253274" cy="276999"/>
              </a:xfrm>
              <a:prstGeom prst="rect">
                <a:avLst/>
              </a:prstGeom>
              <a:blipFill rotWithShape="0">
                <a:blip r:embed="rId20"/>
                <a:stretch>
                  <a:fillRect l="-26190" r="-2381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/>
          <p:cNvCxnSpPr/>
          <p:nvPr/>
        </p:nvCxnSpPr>
        <p:spPr>
          <a:xfrm flipH="1">
            <a:off x="6192520" y="3307320"/>
            <a:ext cx="371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61" idx="2"/>
            <a:endCxn id="67" idx="1"/>
          </p:cNvCxnSpPr>
          <p:nvPr/>
        </p:nvCxnSpPr>
        <p:spPr>
          <a:xfrm rot="5400000" flipH="1" flipV="1">
            <a:off x="5137314" y="3289959"/>
            <a:ext cx="1016397" cy="851626"/>
          </a:xfrm>
          <a:prstGeom prst="bentConnector4">
            <a:avLst>
              <a:gd name="adj1" fmla="val -22491"/>
              <a:gd name="adj2" fmla="val 5899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62" idx="2"/>
            <a:endCxn id="77" idx="1"/>
          </p:cNvCxnSpPr>
          <p:nvPr/>
        </p:nvCxnSpPr>
        <p:spPr>
          <a:xfrm rot="5400000" flipH="1" flipV="1">
            <a:off x="6122017" y="3292688"/>
            <a:ext cx="1019565" cy="843000"/>
          </a:xfrm>
          <a:prstGeom prst="bentConnector4">
            <a:avLst>
              <a:gd name="adj1" fmla="val -22421"/>
              <a:gd name="adj2" fmla="val 580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6849374" y="3535002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374" y="3535002"/>
                <a:ext cx="685800" cy="68580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7839974" y="3535002"/>
                <a:ext cx="685800" cy="685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974" y="3535002"/>
                <a:ext cx="685800" cy="68580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016116" y="2590800"/>
                <a:ext cx="354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16" y="2590800"/>
                <a:ext cx="354200" cy="276999"/>
              </a:xfrm>
              <a:prstGeom prst="rect">
                <a:avLst/>
              </a:prstGeom>
              <a:blipFill rotWithShape="0">
                <a:blip r:embed="rId23"/>
                <a:stretch>
                  <a:fillRect l="-8621" r="-689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8121383" y="4708800"/>
                <a:ext cx="226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383" y="4708800"/>
                <a:ext cx="226088" cy="276999"/>
              </a:xfrm>
              <a:prstGeom prst="rect">
                <a:avLst/>
              </a:prstGeom>
              <a:blipFill rotWithShape="0">
                <a:blip r:embed="rId24"/>
                <a:stretch>
                  <a:fillRect l="-21622" r="-5405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/>
          <p:nvPr/>
        </p:nvCxnSpPr>
        <p:spPr>
          <a:xfrm>
            <a:off x="8179371" y="4228561"/>
            <a:ext cx="3503" cy="50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7171993" y="2928232"/>
            <a:ext cx="371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7053300" y="3065905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00" y="3065905"/>
                <a:ext cx="253274" cy="276999"/>
              </a:xfrm>
              <a:prstGeom prst="rect">
                <a:avLst/>
              </a:prstGeom>
              <a:blipFill rotWithShape="0">
                <a:blip r:embed="rId25"/>
                <a:stretch>
                  <a:fillRect l="-26190" r="-2381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/>
          <p:cNvCxnSpPr/>
          <p:nvPr/>
        </p:nvCxnSpPr>
        <p:spPr>
          <a:xfrm flipH="1">
            <a:off x="7174494" y="3304152"/>
            <a:ext cx="371" cy="17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71" idx="2"/>
            <a:endCxn id="72" idx="0"/>
          </p:cNvCxnSpPr>
          <p:nvPr/>
        </p:nvCxnSpPr>
        <p:spPr>
          <a:xfrm rot="5400000" flipH="1" flipV="1">
            <a:off x="7344674" y="3382602"/>
            <a:ext cx="685800" cy="990600"/>
          </a:xfrm>
          <a:prstGeom prst="bentConnector5">
            <a:avLst>
              <a:gd name="adj1" fmla="val -33333"/>
              <a:gd name="adj2" fmla="val 50000"/>
              <a:gd name="adj3" fmla="val 14717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7350755" y="4413753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755" y="4413753"/>
                <a:ext cx="149913" cy="276999"/>
              </a:xfrm>
              <a:prstGeom prst="rect">
                <a:avLst/>
              </a:prstGeom>
              <a:blipFill rotWithShape="0">
                <a:blip r:embed="rId26"/>
                <a:stretch>
                  <a:fillRect l="-37500" r="-291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/>
          <p:cNvSpPr txBox="1"/>
          <p:nvPr/>
        </p:nvSpPr>
        <p:spPr>
          <a:xfrm>
            <a:off x="6096000" y="4708800"/>
            <a:ext cx="139204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/>
              <a:t>Construction 2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5093185"/>
                <a:ext cx="9144000" cy="14600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CONSTRUCTION 2: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𝐌𝐚𝐜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𝐕𝐫𝐟𝐲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𝐂𝐁𝐂</m:t>
                    </m:r>
                  </m:oMath>
                </a14:m>
                <a:r>
                  <a:rPr lang="en-US" altLang="zh-CN" sz="24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𝐌𝐀𝐂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sz="2400" i="1" dirty="0" smtClean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93185"/>
                <a:ext cx="9144000" cy="1460015"/>
              </a:xfrm>
              <a:prstGeom prst="rect">
                <a:avLst/>
              </a:prstGeom>
              <a:blipFill rotWithShape="0">
                <a:blip r:embed="rId27"/>
                <a:stretch>
                  <a:fillRect l="-1000" t="-417" b="-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68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Chosen</m:t>
                      </m:r>
                      <m:r>
                        <m:rPr>
                          <m:nor/>
                        </m:rPr>
                        <a:rPr lang="en-US" b="0" i="0" dirty="0" smtClean="0"/>
                        <m:t>−</m:t>
                      </m:r>
                      <m:r>
                        <m:rPr>
                          <m:nor/>
                        </m:rPr>
                        <a:rPr lang="en-US" b="0" i="0" dirty="0" smtClean="0"/>
                        <m:t>Ciphertext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Attack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0" y="1066800"/>
                <a:ext cx="9144000" cy="1454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𝐄𝐧𝐜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,⋅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 smtClean="0"/>
                  <a:t>on any </a:t>
                </a:r>
                <a:r>
                  <a:rPr lang="en-US" sz="2400" dirty="0"/>
                  <a:t>message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pPr marL="0"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𝐃𝐞𝐜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,⋅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 smtClean="0"/>
                  <a:t>on any ciphertext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𝐃𝐞𝐜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1" dirty="0" smtClean="0"/>
              </a:p>
              <a:p>
                <a:pPr marL="0" lvl="1">
                  <a:lnSpc>
                    <a:spcPct val="120000"/>
                  </a:lnSpc>
                </a:pPr>
                <a:r>
                  <a:rPr lang="en-US" altLang="zh-CN" sz="2400" b="1" dirty="0"/>
                  <a:t>The CCA I</a:t>
                </a:r>
                <a:r>
                  <a:rPr lang="en-US" altLang="zh-CN" sz="2400" b="1" dirty="0" smtClean="0"/>
                  <a:t>ndistinguishability</a:t>
                </a:r>
                <a:r>
                  <a:rPr lang="en-US" sz="2400" b="1" dirty="0" smtClean="0">
                    <a:solidFill>
                      <a:schemeClr val="tx1"/>
                    </a:solidFill>
                  </a:rPr>
                  <a:t> Experiment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Priv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4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cca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66800"/>
                <a:ext cx="9144000" cy="1454181"/>
              </a:xfrm>
              <a:prstGeom prst="rect">
                <a:avLst/>
              </a:prstGeom>
              <a:blipFill rotWithShape="0">
                <a:blip r:embed="rId4"/>
                <a:stretch>
                  <a:fillRect l="-1000" t="-418" b="-5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593182" y="2655978"/>
            <a:ext cx="2491317" cy="381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5919" y="2655978"/>
            <a:ext cx="1330868" cy="381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56535" y="2680636"/>
                <a:ext cx="1371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𝐆𝐞𝐧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535" y="2680636"/>
                <a:ext cx="137133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154382" y="4027578"/>
                <a:ext cx="989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382" y="4027578"/>
                <a:ext cx="98931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5521" t="-4444" r="-8589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163462" y="4345582"/>
                <a:ext cx="16006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462" y="4345582"/>
                <a:ext cx="160063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27" t="-2222" r="-53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rot="10800000" flipH="1">
            <a:off x="4114801" y="4713378"/>
            <a:ext cx="1844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842411" y="4467526"/>
                <a:ext cx="1660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411" y="4467526"/>
                <a:ext cx="166007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1429" r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4090041" y="5835596"/>
            <a:ext cx="1844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70300" y="5551578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300" y="5551578"/>
                <a:ext cx="23724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8947" t="-4444" r="-2894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48261" y="5848117"/>
                <a:ext cx="2578398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Priv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cca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61" y="5848117"/>
                <a:ext cx="2578398" cy="61786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815942" y="4049837"/>
                <a:ext cx="12359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𝐂𝐡𝐚𝐥𝐥𝐞𝐧𝐠𝐞𝐫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5942" y="4049837"/>
                <a:ext cx="1235916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6667" t="-6931" r="-35556" b="-6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5400000">
                <a:off x="6756429" y="4078408"/>
                <a:ext cx="1450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𝐀𝐝𝐯𝐞𝐫𝐬𝐚𝐫𝐲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756429" y="4078408"/>
                <a:ext cx="145014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35556" t="-5882" r="-4444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>
            <a:off x="4099559" y="3131832"/>
            <a:ext cx="1844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21882" y="2841025"/>
                <a:ext cx="1638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oracle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access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82" y="2841025"/>
                <a:ext cx="1638269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334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54418" y="3235833"/>
                <a:ext cx="1814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𝐄𝐧𝐜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𝐃𝐞𝐜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,⋅)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418" y="3235833"/>
                <a:ext cx="1814471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2349" t="-2222" r="-436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rot="10800000" flipH="1">
            <a:off x="4099560" y="3197641"/>
            <a:ext cx="1844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099560" y="3828023"/>
            <a:ext cx="1844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26973" y="3544005"/>
                <a:ext cx="736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973" y="3544005"/>
                <a:ext cx="736740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4167" r="-333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07997" y="3810613"/>
                <a:ext cx="1245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97" y="3810613"/>
                <a:ext cx="1245084" cy="276999"/>
              </a:xfrm>
              <a:prstGeom prst="rect">
                <a:avLst/>
              </a:prstGeom>
              <a:blipFill rotWithShape="0">
                <a:blip r:embed="rId16"/>
                <a:stretch>
                  <a:fillRect t="-2174" r="-686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H="1">
            <a:off x="4099559" y="5156585"/>
            <a:ext cx="1844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121882" y="4865778"/>
                <a:ext cx="1638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oracle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access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882" y="4865778"/>
                <a:ext cx="1638269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334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rot="10800000" flipH="1">
            <a:off x="4099560" y="5222394"/>
            <a:ext cx="1844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047226" y="5220900"/>
                <a:ext cx="1814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𝐄𝐧𝐜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𝐃𝐞𝐜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,⋅)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226" y="5220900"/>
                <a:ext cx="1814471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2685" t="-2174" r="-436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标注 7"/>
              <p:cNvSpPr/>
              <p:nvPr/>
            </p:nvSpPr>
            <p:spPr>
              <a:xfrm>
                <a:off x="4876800" y="5856378"/>
                <a:ext cx="2438400" cy="381000"/>
              </a:xfrm>
              <a:prstGeom prst="wedgeRectCallout">
                <a:avLst>
                  <a:gd name="adj1" fmla="val -16677"/>
                  <a:gd name="adj2" fmla="val -170769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 smtClean="0"/>
                  <a:t>Cannot query with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8" name="矩形标注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5856378"/>
                <a:ext cx="2438400" cy="381000"/>
              </a:xfrm>
              <a:prstGeom prst="wedgeRectCallout">
                <a:avLst>
                  <a:gd name="adj1" fmla="val -16677"/>
                  <a:gd name="adj2" fmla="val -170769"/>
                </a:avLst>
              </a:prstGeom>
              <a:blipFill rotWithShape="0">
                <a:blip r:embed="rId19"/>
                <a:stretch>
                  <a:fillRect b="-1205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79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sEUF</a:t>
            </a:r>
            <a:r>
              <a:rPr lang="en-US" altLang="zh-CN" dirty="0" smtClean="0"/>
              <a:t>-CMA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1600200"/>
                <a:ext cx="9144000" cy="555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The Strong Message Authentication Experiment: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Mac</m:t>
                    </m:r>
                  </m:oMath>
                </a14:m>
                <a:r>
                  <a:rPr lang="en-US" sz="2400" b="1" dirty="0" smtClean="0"/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sforg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9144000" cy="555024"/>
              </a:xfrm>
              <a:prstGeom prst="rect">
                <a:avLst/>
              </a:prstGeom>
              <a:blipFill rotWithShape="0">
                <a:blip r:embed="rId3"/>
                <a:stretch>
                  <a:fillRect l="-1000"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"/>
          <p:cNvSpPr/>
          <p:nvPr/>
        </p:nvSpPr>
        <p:spPr>
          <a:xfrm>
            <a:off x="1990386" y="2362200"/>
            <a:ext cx="2220232" cy="297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6"/>
          <p:cNvSpPr/>
          <p:nvPr/>
        </p:nvSpPr>
        <p:spPr>
          <a:xfrm>
            <a:off x="5887019" y="2362200"/>
            <a:ext cx="1330868" cy="2959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10"/>
              <p:cNvSpPr txBox="1"/>
              <p:nvPr/>
            </p:nvSpPr>
            <p:spPr>
              <a:xfrm>
                <a:off x="2294081" y="2386858"/>
                <a:ext cx="1371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𝐆𝐞𝐧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9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081" y="2386858"/>
                <a:ext cx="1371337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4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16"/>
          <p:cNvCxnSpPr/>
          <p:nvPr/>
        </p:nvCxnSpPr>
        <p:spPr>
          <a:xfrm flipH="1">
            <a:off x="4210619" y="4289971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15"/>
              <p:cNvSpPr txBox="1"/>
              <p:nvPr/>
            </p:nvSpPr>
            <p:spPr>
              <a:xfrm>
                <a:off x="4698119" y="4005953"/>
                <a:ext cx="6267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19" y="4005953"/>
                <a:ext cx="62677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2621" t="-2174" r="-1262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047928" y="4567312"/>
                <a:ext cx="2200154" cy="749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smtClean="0">
                          <a:latin typeface="Cambria Math" panose="02040503050406030204" pitchFamily="18" charset="0"/>
                        </a:rPr>
                        <m:t>Mac</m:t>
                      </m:r>
                      <m:r>
                        <m:rPr>
                          <m:nor/>
                        </m:rPr>
                        <a:rPr lang="en-US" sz="1600" b="1" dirty="0"/>
                        <m:t>−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forg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iff</m:t>
                      </m:r>
                    </m:oMath>
                  </m:oMathPara>
                </a14:m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𝐕𝐫𝐟𝐲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)∉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928" y="4567312"/>
                <a:ext cx="2200154" cy="749436"/>
              </a:xfrm>
              <a:prstGeom prst="rect">
                <a:avLst/>
              </a:prstGeom>
              <a:blipFill rotWithShape="0">
                <a:blip r:embed="rId6"/>
                <a:stretch>
                  <a:fillRect l="-5263" r="-1939" b="-1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 rot="16200000">
                <a:off x="1170661" y="3832259"/>
                <a:ext cx="12359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𝐂𝐡𝐚𝐥𝐥𝐞𝐧𝐠𝐞𝐫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170661" y="3832259"/>
                <a:ext cx="1235916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6667" t="-6897" r="-35556" b="-6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 rot="5400000">
                <a:off x="6680229" y="3784630"/>
                <a:ext cx="1450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𝐀𝐝𝐯𝐞𝐫𝐬𝐚𝐫𝐲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680229" y="3784630"/>
                <a:ext cx="145014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35556" t="-5882" r="-6667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/>
          <p:nvPr/>
        </p:nvCxnSpPr>
        <p:spPr>
          <a:xfrm flipH="1">
            <a:off x="4220137" y="3186407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4"/>
              <p:cNvSpPr txBox="1"/>
              <p:nvPr/>
            </p:nvSpPr>
            <p:spPr>
              <a:xfrm>
                <a:off x="4248001" y="2895600"/>
                <a:ext cx="1575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orace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access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001" y="2895600"/>
                <a:ext cx="1575751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93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21"/>
              <p:cNvSpPr txBox="1"/>
              <p:nvPr/>
            </p:nvSpPr>
            <p:spPr>
              <a:xfrm>
                <a:off x="4611528" y="3290408"/>
                <a:ext cx="930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𝐌𝐚𝐜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,⋅)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528" y="3290408"/>
                <a:ext cx="930062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5229" t="-2222" r="-849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22"/>
          <p:cNvCxnSpPr/>
          <p:nvPr/>
        </p:nvCxnSpPr>
        <p:spPr>
          <a:xfrm rot="10800000" flipH="1">
            <a:off x="4220138" y="3252216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358266" y="5486400"/>
                <a:ext cx="49569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 smtClean="0"/>
                  <a:t> the set of (message, tag) pairs queried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266" y="5486400"/>
                <a:ext cx="4956934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214" t="-26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图文框 2"/>
          <p:cNvSpPr/>
          <p:nvPr/>
        </p:nvSpPr>
        <p:spPr>
          <a:xfrm>
            <a:off x="2281009" y="5071184"/>
            <a:ext cx="969947" cy="23050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图文框 17"/>
          <p:cNvSpPr/>
          <p:nvPr/>
        </p:nvSpPr>
        <p:spPr>
          <a:xfrm>
            <a:off x="3695581" y="5535654"/>
            <a:ext cx="1507464" cy="25355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91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Security</a:t>
            </a:r>
            <a:endParaRPr lang="en-US" dirty="0">
              <a:sym typeface="Wingdings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0" y="1143000"/>
                <a:ext cx="9144000" cy="5041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Attack: </a:t>
                </a:r>
                <a:r>
                  <a:rPr lang="en-US" sz="2400" dirty="0" smtClean="0"/>
                  <a:t>Try all secret keys until a meaningful plaintext appears             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𝐃𝐞𝐜</m:t>
                    </m:r>
                    <m:d>
                      <m:d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HAAHJR</m:t>
                        </m:r>
                      </m:e>
                    </m:d>
                    <m:r>
                      <a:rPr lang="en-US" sz="2000" b="1" i="0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haahjr</m:t>
                    </m:r>
                  </m:oMath>
                </a14:m>
                <a:r>
                  <a:rPr lang="en-US" sz="2000" dirty="0" smtClean="0"/>
                  <a:t>    </a:t>
                </a:r>
                <a14:m>
                  <m:oMath xmlns:m="http://schemas.openxmlformats.org/officeDocument/2006/math">
                    <m:r>
                      <a:rPr lang="en-US" sz="2000" b="1" dirty="0">
                        <a:latin typeface="Cambria Math" panose="02040503050406030204" pitchFamily="18" charset="0"/>
                      </a:rPr>
                      <m:t>𝐃𝐞𝐜</m:t>
                    </m:r>
                    <m:d>
                      <m:d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4,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HAAHJR</m:t>
                        </m:r>
                      </m:e>
                    </m:d>
                    <m:r>
                      <a:rPr lang="en-US" sz="2000" b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dwwdfn</m:t>
                    </m:r>
                  </m:oMath>
                </a14:m>
                <a:endParaRPr lang="en-US" sz="2000" dirty="0" smtClean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𝐃𝐞𝐜</m:t>
                    </m:r>
                    <m:d>
                      <m:d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HAAHJR</m:t>
                        </m:r>
                      </m:e>
                    </m:d>
                    <m:r>
                      <a:rPr lang="en-US" sz="2000" b="1" i="0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gzzgiq</m:t>
                    </m:r>
                  </m:oMath>
                </a14:m>
                <a:r>
                  <a:rPr lang="en-US" sz="2000" dirty="0" smtClean="0"/>
                  <a:t>    </a:t>
                </a:r>
                <a14:m>
                  <m:oMath xmlns:m="http://schemas.openxmlformats.org/officeDocument/2006/math">
                    <m:r>
                      <a:rPr lang="en-US" sz="2000" b="1" dirty="0">
                        <a:latin typeface="Cambria Math" panose="02040503050406030204" pitchFamily="18" charset="0"/>
                      </a:rPr>
                      <m:t>𝐃𝐞𝐜</m:t>
                    </m:r>
                    <m:d>
                      <m:d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5,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HAAHJR</m:t>
                        </m:r>
                      </m:e>
                    </m:d>
                    <m:r>
                      <a:rPr lang="en-US" sz="2000" b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cvvcem</m:t>
                    </m:r>
                  </m:oMath>
                </a14:m>
                <a:endParaRPr lang="en-US" sz="2000" dirty="0" smtClean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𝐃𝐞𝐜</m:t>
                    </m:r>
                    <m:d>
                      <m:d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HAAHJR</m:t>
                        </m:r>
                      </m:e>
                    </m:d>
                    <m:r>
                      <a:rPr lang="en-US" sz="2000" b="1" i="0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fyyfhp</m:t>
                    </m:r>
                  </m:oMath>
                </a14:m>
                <a:r>
                  <a:rPr lang="en-US" sz="2000" dirty="0" smtClean="0"/>
                  <a:t>    </a:t>
                </a:r>
                <a14:m>
                  <m:oMath xmlns:m="http://schemas.openxmlformats.org/officeDocument/2006/math">
                    <m:r>
                      <a:rPr lang="en-US" sz="2000" b="1" dirty="0">
                        <a:latin typeface="Cambria Math" panose="02040503050406030204" pitchFamily="18" charset="0"/>
                      </a:rPr>
                      <m:t>𝐃𝐞𝐜</m:t>
                    </m:r>
                    <m:d>
                      <m:d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6,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HAAHJR</m:t>
                        </m:r>
                      </m:e>
                    </m:d>
                    <m:r>
                      <a:rPr lang="en-US" sz="2000" b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buubdl</m:t>
                    </m:r>
                  </m:oMath>
                </a14:m>
                <a:endParaRPr lang="en-US" sz="2000" dirty="0" smtClean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000" b="1" i="0" dirty="0">
                        <a:latin typeface="Cambria Math" panose="02040503050406030204" pitchFamily="18" charset="0"/>
                      </a:rPr>
                      <m:t>𝐃𝐞𝐜</m:t>
                    </m:r>
                    <m:d>
                      <m:d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HAAHJR</m:t>
                        </m:r>
                      </m:e>
                    </m:d>
                    <m:r>
                      <a:rPr lang="en-US" sz="2000" b="1" i="0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exxego</m:t>
                    </m:r>
                  </m:oMath>
                </a14:m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r>
                      <a:rPr lang="en-US" sz="2000" b="1" dirty="0">
                        <a:latin typeface="Cambria Math" panose="02040503050406030204" pitchFamily="18" charset="0"/>
                      </a:rPr>
                      <m:t>𝐃𝐞𝐜</m:t>
                    </m:r>
                    <m:d>
                      <m:d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7,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HAAHJR</m:t>
                        </m:r>
                      </m:e>
                    </m:d>
                    <m:r>
                      <a:rPr lang="en-US" sz="2000" b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attack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Brute-Force Attack: </a:t>
                </a:r>
                <a:r>
                  <a:rPr lang="en-US" sz="2400" dirty="0" smtClean="0"/>
                  <a:t>Try </a:t>
                </a:r>
                <a:r>
                  <a:rPr lang="en-US" sz="2400" dirty="0"/>
                  <a:t>all possible secret keys and </a:t>
                </a:r>
                <a:r>
                  <a:rPr lang="en-US" sz="2400" dirty="0" smtClean="0"/>
                  <a:t>find </a:t>
                </a:r>
                <a:r>
                  <a:rPr lang="en-US" sz="2400" dirty="0"/>
                  <a:t>the one </a:t>
                </a:r>
                <a:endParaRPr lang="en-US" sz="2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used </a:t>
                </a:r>
                <a:r>
                  <a:rPr lang="en-US" sz="2400" dirty="0"/>
                  <a:t>for </a:t>
                </a:r>
                <a:r>
                  <a:rPr lang="en-US" sz="2400" dirty="0" smtClean="0"/>
                  <a:t>encryption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Exhaustive </a:t>
                </a:r>
                <a:r>
                  <a:rPr lang="en-US" sz="2000" dirty="0"/>
                  <a:t>Search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1" u="sng" dirty="0"/>
                  <a:t>Sufficient Key Space Principle</a:t>
                </a:r>
                <a:r>
                  <a:rPr lang="en-US" sz="2400" b="1" dirty="0" smtClean="0"/>
                  <a:t>: </a:t>
                </a:r>
                <a:r>
                  <a:rPr lang="en-US" sz="2400" dirty="0" smtClean="0"/>
                  <a:t>Any </a:t>
                </a:r>
                <a:r>
                  <a:rPr lang="en-US" sz="2400" dirty="0"/>
                  <a:t>secure encryption scheme must </a:t>
                </a:r>
                <a:endParaRPr lang="en-US" sz="2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have </a:t>
                </a:r>
                <a:r>
                  <a:rPr lang="en-US" sz="2400" dirty="0"/>
                  <a:t>a key space that is sufficiently large to make an exhaustive </a:t>
                </a:r>
                <a:endParaRPr lang="en-US" sz="2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search </a:t>
                </a:r>
                <a:r>
                  <a:rPr lang="en-US" sz="2400" dirty="0"/>
                  <a:t>attack infeasible.</a:t>
                </a:r>
                <a:endParaRPr lang="en-US" sz="2000" dirty="0"/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dirty="0"/>
                  <a:t> must be large enough to thwart brute-force </a:t>
                </a:r>
                <a:r>
                  <a:rPr lang="en-US" sz="2000" dirty="0" smtClean="0"/>
                  <a:t>attack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3000"/>
                <a:ext cx="9144000" cy="5041380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74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IND-CPA+sEUF-CMA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IND-CCA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blipFill rotWithShape="0">
                <a:blip r:embed="rId3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1219200"/>
                <a:ext cx="9144000" cy="50413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CONSTRUCTION: 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𝐆𝐞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p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𝐄𝐧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𝐜</m:t>
                            </m:r>
                          </m:e>
                          <m:sup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𝐃𝐞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𝐜</m:t>
                            </m:r>
                          </m:e>
                          <m:sup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//encrypt-then-authenticate</a:t>
                </a:r>
                <a:endParaRPr lang="en-US" sz="24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𝐆𝐞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𝐃𝐞𝐜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: an IND-CPA secure encryption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𝐆𝐞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𝐌𝐚𝐜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𝐕𝐫𝐟𝐲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: a strong EUF-CMA secure MAC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</m:t>
                    </m:r>
                    <m:sSup>
                      <m:sSupPr>
                        <m:ctrlP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p>
                        <m:r>
                          <a:rPr lang="en-US" altLang="zh-CN" sz="2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 smtClean="0">
                    <a:solidFill>
                      <a:srgbClr val="C00000"/>
                    </a:solidFill>
                  </a:rPr>
                  <a:t>: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000" b="1" i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altLang="zh-C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000" b="1" i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zh-C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2000" b="0" i="1" dirty="0" smtClean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0" dirty="0" smtClean="0">
                    <a:solidFill>
                      <a:srgbClr val="C00000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C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𝐄𝐧𝐜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𝐌𝐚𝐜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𝐃𝐞𝐜</m:t>
                    </m:r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:</a:t>
                </a:r>
                <a:endParaRPr lang="en-US" sz="2000" dirty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𝐕𝐫𝐟𝐲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, output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;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Otherwise, output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𝐃𝐞𝐜</m:t>
                    </m:r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THEOREM:</a:t>
                </a:r>
                <a:r>
                  <a:rPr lang="en-US" sz="2400" dirty="0" smtClean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400" dirty="0" smtClean="0"/>
                  <a:t> is IND-CPA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400" dirty="0" smtClean="0"/>
                  <a:t> is </a:t>
                </a:r>
                <a:r>
                  <a:rPr lang="en-US" sz="2400" dirty="0" err="1" smtClean="0"/>
                  <a:t>sEUF</a:t>
                </a:r>
                <a:r>
                  <a:rPr lang="en-US" sz="2400" dirty="0" smtClean="0"/>
                  <a:t>-CMA,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 smtClean="0"/>
                  <a:t> is IND-CCA.</a:t>
                </a: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9200"/>
                <a:ext cx="9144000" cy="5041380"/>
              </a:xfrm>
              <a:prstGeom prst="rect">
                <a:avLst/>
              </a:prstGeom>
              <a:blipFill rotWithShape="0">
                <a:blip r:embed="rId4"/>
                <a:stretch>
                  <a:fillRect l="-1000" t="-121" b="-1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45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(Cryptographic) Hash Function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0" y="1371600"/>
                <a:ext cx="9144000" cy="4737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Hash Table: </a:t>
                </a:r>
                <a:r>
                  <a:rPr lang="en-US" altLang="zh-CN" sz="2400" dirty="0" smtClean="0"/>
                  <a:t>hash functions in the course “data structures &amp; algorithms” </a:t>
                </a: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lit/>
                      </m:rPr>
                      <a:rPr lang="en-US" altLang="zh-CN" sz="20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is a hash function  -- store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at location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 smtClean="0"/>
              </a:p>
              <a:p>
                <a:pPr marL="1200150" lvl="2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 smtClean="0"/>
                  <a:t>look-up time</a:t>
                </a:r>
                <a:r>
                  <a:rPr lang="en-US" altLang="zh-CN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altLang="zh-CN" sz="2000" dirty="0"/>
                  <a:t> </a:t>
                </a:r>
              </a:p>
              <a:p>
                <a:pPr marL="1200150" lvl="2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 smtClean="0"/>
                  <a:t>collision</a:t>
                </a:r>
                <a:r>
                  <a:rPr lang="en-US" altLang="zh-CN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US" altLang="zh-CN" sz="2000" dirty="0" smtClean="0"/>
              </a:p>
              <a:p>
                <a:pPr marL="1657350" lvl="3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a</a:t>
                </a:r>
                <a:r>
                  <a:rPr lang="en-US" altLang="zh-CN" sz="2000" dirty="0" smtClean="0"/>
                  <a:t>s few collisions as possible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DEFINITION: </a:t>
                </a:r>
                <a:r>
                  <a:rPr lang="en-US" altLang="zh-CN" sz="2400" dirty="0" smtClean="0"/>
                  <a:t>a hash function is a pair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of PPT algorithms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/>
                  <a:t>: key generation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2000" dirty="0" smtClean="0"/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fixed-length for inputs of length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altLang="zh-CN" sz="20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sz="20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is only defined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A fixed-length hash function </a:t>
                </a: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is also called  a </a:t>
                </a:r>
                <a:r>
                  <a:rPr lang="en-US" altLang="zh-CN" sz="20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compression function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The key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is not private. It is public. </a:t>
                </a: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1600"/>
                <a:ext cx="9144000" cy="4737900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29" r="-333"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778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Collision Resistance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0" y="1981200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/>
                  <a:t>The Collision-Finding Experiment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Hash</m:t>
                    </m:r>
                  </m:oMath>
                </a14:m>
                <a:r>
                  <a:rPr lang="en-US" altLang="zh-CN" sz="2400" dirty="0" smtClean="0"/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col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zh-CN" altLang="en-US" sz="2400" b="0" i="0" smtClean="0">
                            <a:latin typeface="Cambria Math" panose="02040503050406030204" pitchFamily="18" charset="0"/>
                          </a:rPr>
                          <m:t>𝒜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b="1" dirty="0" smtClean="0"/>
                  <a:t>:</a:t>
                </a:r>
                <a:endParaRPr lang="en-US" altLang="zh-CN" sz="2000" dirty="0" smtClean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1200"/>
                <a:ext cx="9144000" cy="477888"/>
              </a:xfrm>
              <a:prstGeom prst="rect">
                <a:avLst/>
              </a:prstGeom>
              <a:blipFill rotWithShape="0">
                <a:blip r:embed="rId3"/>
                <a:stretch>
                  <a:fillRect l="-1000" t="-8974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/>
          <p:nvPr/>
        </p:nvSpPr>
        <p:spPr>
          <a:xfrm>
            <a:off x="2028208" y="2743200"/>
            <a:ext cx="2543791" cy="2309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6"/>
          <p:cNvSpPr/>
          <p:nvPr/>
        </p:nvSpPr>
        <p:spPr>
          <a:xfrm>
            <a:off x="6323208" y="2743200"/>
            <a:ext cx="768560" cy="243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0"/>
              <p:cNvSpPr txBox="1"/>
              <p:nvPr/>
            </p:nvSpPr>
            <p:spPr>
              <a:xfrm>
                <a:off x="2167962" y="2767858"/>
                <a:ext cx="13501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𝐆𝐞𝐧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6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962" y="2767858"/>
                <a:ext cx="1350113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6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7"/>
              <p:cNvSpPr txBox="1"/>
              <p:nvPr/>
            </p:nvSpPr>
            <p:spPr>
              <a:xfrm>
                <a:off x="2060430" y="4489490"/>
                <a:ext cx="2570704" cy="566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Hash</m:t>
                      </m:r>
                      <m:r>
                        <m:rPr>
                          <m:nor/>
                        </m:rPr>
                        <a:rPr lang="en-US" altLang="zh-CN" dirty="0"/>
                        <m:t>−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col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430" y="4489490"/>
                <a:ext cx="2570704" cy="566181"/>
              </a:xfrm>
              <a:prstGeom prst="rect">
                <a:avLst/>
              </a:prstGeom>
              <a:blipFill rotWithShape="0">
                <a:blip r:embed="rId5"/>
                <a:stretch>
                  <a:fillRect l="-3318" r="-1185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8"/>
              <p:cNvSpPr txBox="1"/>
              <p:nvPr/>
            </p:nvSpPr>
            <p:spPr>
              <a:xfrm rot="16200000">
                <a:off x="1196942" y="3739342"/>
                <a:ext cx="12359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𝐂𝐡𝐚𝐥𝐥𝐞𝐧𝐠𝐞𝐫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196942" y="3739342"/>
                <a:ext cx="1235916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444" t="-6897" r="-35556" b="-6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9"/>
              <p:cNvSpPr txBox="1"/>
              <p:nvPr/>
            </p:nvSpPr>
            <p:spPr>
              <a:xfrm rot="5400000">
                <a:off x="6541410" y="3860830"/>
                <a:ext cx="1450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𝐀𝐝𝐯𝐞𝐫𝐬𝐚𝐫𝐲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41410" y="3860830"/>
                <a:ext cx="1450141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4783" t="-5462" r="-4348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20"/>
          <p:cNvCxnSpPr/>
          <p:nvPr/>
        </p:nvCxnSpPr>
        <p:spPr>
          <a:xfrm flipH="1">
            <a:off x="4571999" y="4086793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4"/>
              <p:cNvSpPr txBox="1"/>
              <p:nvPr/>
            </p:nvSpPr>
            <p:spPr>
              <a:xfrm>
                <a:off x="5278581" y="2895600"/>
                <a:ext cx="165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581" y="2895600"/>
                <a:ext cx="165045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22"/>
          <p:cNvCxnSpPr/>
          <p:nvPr/>
        </p:nvCxnSpPr>
        <p:spPr>
          <a:xfrm rot="10800000" flipH="1">
            <a:off x="4572000" y="3146971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149988" y="4066401"/>
                <a:ext cx="4748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988" y="4066401"/>
                <a:ext cx="47481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6410" r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223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Second-</a:t>
            </a:r>
            <a:r>
              <a:rPr lang="en-US" altLang="zh-CN" dirty="0" err="1" smtClean="0"/>
              <a:t>Preimage</a:t>
            </a:r>
            <a:r>
              <a:rPr lang="en-US" altLang="zh-CN" dirty="0" smtClean="0"/>
              <a:t> Resistance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0" y="1143000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/>
                  <a:t>The Second Preimage-Finding Experiment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Hash</m:t>
                    </m:r>
                  </m:oMath>
                </a14:m>
                <a:r>
                  <a:rPr lang="en-US" altLang="zh-CN" sz="2400" dirty="0" smtClean="0"/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Sec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Pre</m:t>
                        </m:r>
                      </m:e>
                      <m:sub>
                        <m:r>
                          <a:rPr lang="zh-CN" altLang="en-US" sz="2400" b="0" i="0" smtClean="0">
                            <a:latin typeface="Cambria Math" panose="02040503050406030204" pitchFamily="18" charset="0"/>
                          </a:rPr>
                          <m:t>𝒜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b="1" dirty="0" smtClean="0"/>
                  <a:t>:</a:t>
                </a:r>
                <a:endParaRPr lang="en-US" altLang="zh-CN" sz="2000" dirty="0" smtClean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3000"/>
                <a:ext cx="9144000" cy="477888"/>
              </a:xfrm>
              <a:prstGeom prst="rect">
                <a:avLst/>
              </a:prstGeom>
              <a:blipFill rotWithShape="0">
                <a:blip r:embed="rId3"/>
                <a:stretch>
                  <a:fillRect l="-1000" t="-8974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/>
          <p:nvPr/>
        </p:nvSpPr>
        <p:spPr>
          <a:xfrm>
            <a:off x="1494808" y="1905000"/>
            <a:ext cx="2696191" cy="2309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6"/>
          <p:cNvSpPr/>
          <p:nvPr/>
        </p:nvSpPr>
        <p:spPr>
          <a:xfrm>
            <a:off x="5942208" y="1905000"/>
            <a:ext cx="768560" cy="243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0"/>
              <p:cNvSpPr txBox="1"/>
              <p:nvPr/>
            </p:nvSpPr>
            <p:spPr>
              <a:xfrm>
                <a:off x="1589050" y="1929658"/>
                <a:ext cx="1382750" cy="591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𝐆𝐞𝐧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6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050" y="1929658"/>
                <a:ext cx="1382750" cy="591637"/>
              </a:xfrm>
              <a:prstGeom prst="rect">
                <a:avLst/>
              </a:prstGeom>
              <a:blipFill rotWithShape="0">
                <a:blip r:embed="rId4"/>
                <a:stretch>
                  <a:fillRect l="-2203" r="-3084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7"/>
              <p:cNvSpPr txBox="1"/>
              <p:nvPr/>
            </p:nvSpPr>
            <p:spPr>
              <a:xfrm>
                <a:off x="1552281" y="3641863"/>
                <a:ext cx="2678682" cy="566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Hash</m:t>
                      </m:r>
                      <m:r>
                        <m:rPr>
                          <m:nor/>
                        </m:rPr>
                        <a:rPr lang="en-US" altLang="zh-CN" dirty="0"/>
                        <m:t>−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SecPr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281" y="3641863"/>
                <a:ext cx="2678682" cy="566181"/>
              </a:xfrm>
              <a:prstGeom prst="rect">
                <a:avLst/>
              </a:prstGeom>
              <a:blipFill rotWithShape="0">
                <a:blip r:embed="rId5"/>
                <a:stretch>
                  <a:fillRect l="-3189" r="-456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8"/>
              <p:cNvSpPr txBox="1"/>
              <p:nvPr/>
            </p:nvSpPr>
            <p:spPr>
              <a:xfrm rot="16200000">
                <a:off x="663542" y="2901142"/>
                <a:ext cx="12359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𝐂𝐡𝐚𝐥𝐥𝐞𝐧𝐠𝐞𝐫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3542" y="2901142"/>
                <a:ext cx="1235916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6667" t="-6404" r="-35556" b="-6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9"/>
              <p:cNvSpPr txBox="1"/>
              <p:nvPr/>
            </p:nvSpPr>
            <p:spPr>
              <a:xfrm rot="5400000">
                <a:off x="6160410" y="3022630"/>
                <a:ext cx="1450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𝐀𝐝𝐯𝐞𝐫𝐬𝐚𝐫𝐲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160410" y="3022630"/>
                <a:ext cx="1450141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5556" t="-5882" r="-6667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20"/>
          <p:cNvCxnSpPr/>
          <p:nvPr/>
        </p:nvCxnSpPr>
        <p:spPr>
          <a:xfrm flipH="1">
            <a:off x="4190999" y="3248593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4"/>
              <p:cNvSpPr txBox="1"/>
              <p:nvPr/>
            </p:nvSpPr>
            <p:spPr>
              <a:xfrm>
                <a:off x="4800600" y="2313801"/>
                <a:ext cx="382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2313801"/>
                <a:ext cx="382028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8065" r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22"/>
          <p:cNvCxnSpPr/>
          <p:nvPr/>
        </p:nvCxnSpPr>
        <p:spPr>
          <a:xfrm rot="10800000" flipH="1">
            <a:off x="4191000" y="2565172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847573" y="3228201"/>
                <a:ext cx="2578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573" y="3228201"/>
                <a:ext cx="257827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3953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0" y="4419600"/>
                <a:ext cx="9144000" cy="2365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DEFINITION: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 smtClean="0"/>
                  <a:t>second Preimage resistant</a:t>
                </a:r>
                <a:r>
                  <a:rPr lang="en-US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2400" dirty="0" smtClean="0"/>
                  <a:t>if </a:t>
                </a:r>
                <a:r>
                  <a:rPr lang="en-US" sz="2400" dirty="0"/>
                  <a:t>for </a:t>
                </a:r>
                <a:r>
                  <a:rPr lang="en-US" sz="2400" dirty="0" smtClean="0"/>
                  <a:t>all PPT adversary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 there is a negligible function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𝐧𝐞𝐠𝐥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2400" dirty="0" smtClean="0"/>
                  <a:t> such that </a:t>
                </a:r>
                <a:endParaRPr lang="en-US" sz="2400" dirty="0"/>
              </a:p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Hash</m:t>
                            </m:r>
                            <m:r>
                              <m:rPr>
                                <m:nor/>
                              </m:rPr>
                              <a:rPr lang="en-US" altLang="zh-CN" sz="2400" dirty="0"/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SecPr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𝒜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𝐧𝐞𝐠𝐥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,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 where the probability is taken over all random coins  in the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 experiment.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9600"/>
                <a:ext cx="9144000" cy="2365328"/>
              </a:xfrm>
              <a:prstGeom prst="rect">
                <a:avLst/>
              </a:prstGeom>
              <a:blipFill rotWithShape="0">
                <a:blip r:embed="rId10"/>
                <a:stretch>
                  <a:fillRect l="-1000" t="-258" b="-3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67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Preimage Resistance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0" y="1143000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/>
                  <a:t>The Preimage-Finding Experiment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Hash</m:t>
                    </m:r>
                  </m:oMath>
                </a14:m>
                <a:r>
                  <a:rPr lang="en-US" altLang="zh-CN" sz="2400" dirty="0" smtClean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Pre</m:t>
                        </m:r>
                      </m:e>
                      <m:sub>
                        <m:r>
                          <a:rPr lang="zh-CN" altLang="en-US" sz="2400" b="0" i="0" smtClean="0">
                            <a:latin typeface="Cambria Math" panose="02040503050406030204" pitchFamily="18" charset="0"/>
                          </a:rPr>
                          <m:t>𝒜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b="1" dirty="0" smtClean="0"/>
                  <a:t>:</a:t>
                </a:r>
                <a:endParaRPr lang="en-US" altLang="zh-CN" sz="2000" dirty="0" smtClean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3000"/>
                <a:ext cx="9144000" cy="477888"/>
              </a:xfrm>
              <a:prstGeom prst="rect">
                <a:avLst/>
              </a:prstGeom>
              <a:blipFill rotWithShape="0">
                <a:blip r:embed="rId3"/>
                <a:stretch>
                  <a:fillRect l="-1000" t="-8974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/>
          <p:nvPr/>
        </p:nvSpPr>
        <p:spPr>
          <a:xfrm>
            <a:off x="1494808" y="1828800"/>
            <a:ext cx="2696191" cy="2309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6"/>
          <p:cNvSpPr/>
          <p:nvPr/>
        </p:nvSpPr>
        <p:spPr>
          <a:xfrm>
            <a:off x="5942208" y="1828800"/>
            <a:ext cx="768560" cy="2438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0"/>
              <p:cNvSpPr txBox="1"/>
              <p:nvPr/>
            </p:nvSpPr>
            <p:spPr>
              <a:xfrm>
                <a:off x="1589050" y="1853458"/>
                <a:ext cx="1350113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𝐆𝐞𝐧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6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050" y="1853458"/>
                <a:ext cx="1350113" cy="565476"/>
              </a:xfrm>
              <a:prstGeom prst="rect">
                <a:avLst/>
              </a:prstGeom>
              <a:blipFill rotWithShape="0">
                <a:blip r:embed="rId4"/>
                <a:stretch>
                  <a:fillRect l="-2715" r="-2262" b="-1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7"/>
              <p:cNvSpPr txBox="1"/>
              <p:nvPr/>
            </p:nvSpPr>
            <p:spPr>
              <a:xfrm>
                <a:off x="1552281" y="3565663"/>
                <a:ext cx="2351669" cy="566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Hash</m:t>
                      </m:r>
                      <m:r>
                        <m:rPr>
                          <m:nor/>
                        </m:rPr>
                        <a:rPr lang="en-US" altLang="zh-CN" dirty="0"/>
                        <m:t>−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Pr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281" y="3565663"/>
                <a:ext cx="2351669" cy="566181"/>
              </a:xfrm>
              <a:prstGeom prst="rect">
                <a:avLst/>
              </a:prstGeom>
              <a:blipFill rotWithShape="0">
                <a:blip r:embed="rId5"/>
                <a:stretch>
                  <a:fillRect l="-3636" r="-779" b="-1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8"/>
              <p:cNvSpPr txBox="1"/>
              <p:nvPr/>
            </p:nvSpPr>
            <p:spPr>
              <a:xfrm rot="16200000">
                <a:off x="663542" y="2824942"/>
                <a:ext cx="12359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𝐂𝐡𝐚𝐥𝐥𝐞𝐧𝐠𝐞𝐫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3542" y="2824942"/>
                <a:ext cx="1235916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6667" t="-6897" r="-35556" b="-6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9"/>
              <p:cNvSpPr txBox="1"/>
              <p:nvPr/>
            </p:nvSpPr>
            <p:spPr>
              <a:xfrm rot="5400000">
                <a:off x="6160410" y="2946430"/>
                <a:ext cx="1450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𝐀𝐝𝐯𝐞𝐫𝐬𝐚𝐫𝐲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160410" y="2946430"/>
                <a:ext cx="1450141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5556" t="-5462" r="-6667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20"/>
          <p:cNvCxnSpPr/>
          <p:nvPr/>
        </p:nvCxnSpPr>
        <p:spPr>
          <a:xfrm flipH="1">
            <a:off x="4190999" y="3172393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4"/>
              <p:cNvSpPr txBox="1"/>
              <p:nvPr/>
            </p:nvSpPr>
            <p:spPr>
              <a:xfrm>
                <a:off x="4800600" y="2237601"/>
                <a:ext cx="382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2237601"/>
                <a:ext cx="382028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9677" r="-14516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22"/>
          <p:cNvCxnSpPr/>
          <p:nvPr/>
        </p:nvCxnSpPr>
        <p:spPr>
          <a:xfrm rot="10800000" flipH="1">
            <a:off x="4191000" y="2488972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845880" y="3152001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880" y="3152001"/>
                <a:ext cx="18332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0" y="4267200"/>
                <a:ext cx="9144000" cy="2365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DEFINITION: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 smtClean="0"/>
                  <a:t>preimage resistant</a:t>
                </a:r>
                <a:r>
                  <a:rPr lang="en-US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2400" dirty="0" smtClean="0"/>
                  <a:t>if </a:t>
                </a:r>
                <a:r>
                  <a:rPr lang="en-US" sz="2400" dirty="0"/>
                  <a:t>for </a:t>
                </a:r>
                <a:r>
                  <a:rPr lang="en-US" sz="2400" dirty="0" smtClean="0"/>
                  <a:t>all PPT adversary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400" dirty="0" smtClean="0"/>
                  <a:t> there is a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negligible function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𝐧𝐞𝐠𝐥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2400" dirty="0" smtClean="0"/>
                  <a:t> such that </a:t>
                </a:r>
                <a:endParaRPr lang="en-US" sz="2400" dirty="0"/>
              </a:p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Hash</m:t>
                            </m:r>
                            <m:r>
                              <m:rPr>
                                <m:nor/>
                              </m:rPr>
                              <a:rPr lang="en-US" altLang="zh-CN" sz="2400" dirty="0"/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𝒜</m:t>
                                </m:r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𝐧𝐞𝐠𝐥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,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 smtClean="0"/>
                  <a:t>       where the probability is taken over all random coins  in the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experiment.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2365328"/>
              </a:xfrm>
              <a:prstGeom prst="rect">
                <a:avLst/>
              </a:prstGeom>
              <a:blipFill rotWithShape="0">
                <a:blip r:embed="rId10"/>
                <a:stretch>
                  <a:fillRect l="-1000" t="-258" r="-933" b="-3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5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Merkle-Damgård</a:t>
            </a:r>
            <a:r>
              <a:rPr lang="en-US" dirty="0" smtClean="0"/>
              <a:t>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3062392"/>
                <a:ext cx="9144000" cy="37448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CONSTRUCTION</a:t>
                </a:r>
                <a:r>
                  <a:rPr lang="en-US" altLang="zh-CN" sz="2400" dirty="0"/>
                  <a:t>.</a:t>
                </a:r>
                <a:r>
                  <a:rPr lang="en-US" altLang="zh-CN" sz="2400" b="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𝐆𝐞𝐧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b="0" dirty="0" smtClean="0"/>
                  <a:t>, arbitrary length hash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𝐆𝐞𝐧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 smtClean="0"/>
                  <a:t>, fixed-length hash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sSup>
                      <m:sSupPr>
                        <m:ctrlPr>
                          <a:rPr lang="en-US" altLang="zh-C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2000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0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i="1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r>
                  <a:rPr lang="en-US" altLang="zh-CN" sz="2000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000" dirty="0" smtClean="0">
                    <a:solidFill>
                      <a:srgbClr val="C00000"/>
                    </a:solidFill>
                  </a:rPr>
                  <a:t>; pad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 smtClean="0">
                    <a:solidFill>
                      <a:srgbClr val="C00000"/>
                    </a:solidFill>
                  </a:rPr>
                  <a:t> (with 0s)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 smtClean="0">
                    <a:solidFill>
                      <a:srgbClr val="C00000"/>
                    </a:solidFill>
                  </a:rPr>
                  <a:t> for every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b="0" dirty="0" smtClean="0">
                    <a:solidFill>
                      <a:srgbClr val="C00000"/>
                    </a:solidFill>
                  </a:rPr>
                  <a:t>  </a:t>
                </a:r>
                <a:r>
                  <a:rPr lang="en-US" altLang="zh-CN" sz="2000" b="0" dirty="0" smtClean="0"/>
                  <a:t>// this can be arbitrary and fixed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2000" dirty="0" smtClean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b="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C00000"/>
                    </a:solidFill>
                  </a:rPr>
                  <a:t>o</a:t>
                </a:r>
                <a:r>
                  <a:rPr lang="en-US" altLang="zh-CN" sz="2000" dirty="0" smtClean="0">
                    <a:solidFill>
                      <a:srgbClr val="C00000"/>
                    </a:solidFill>
                  </a:rPr>
                  <a:t>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sz="2000" dirty="0" smtClean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62392"/>
                <a:ext cx="9144000" cy="3744808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63" r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rapezoid 37"/>
          <p:cNvSpPr/>
          <p:nvPr/>
        </p:nvSpPr>
        <p:spPr>
          <a:xfrm rot="5400000">
            <a:off x="1299651" y="2113280"/>
            <a:ext cx="1219200" cy="685800"/>
          </a:xfrm>
          <a:prstGeom prst="trapezoid">
            <a:avLst>
              <a:gd name="adj" fmla="val 6055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rapezoid 38"/>
          <p:cNvSpPr/>
          <p:nvPr/>
        </p:nvSpPr>
        <p:spPr>
          <a:xfrm rot="5400000">
            <a:off x="2823651" y="2120900"/>
            <a:ext cx="1219200" cy="685800"/>
          </a:xfrm>
          <a:prstGeom prst="trapezoid">
            <a:avLst>
              <a:gd name="adj" fmla="val 6055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apezoid 39"/>
          <p:cNvSpPr/>
          <p:nvPr/>
        </p:nvSpPr>
        <p:spPr>
          <a:xfrm rot="5400000">
            <a:off x="4937437" y="2120900"/>
            <a:ext cx="1219200" cy="685800"/>
          </a:xfrm>
          <a:prstGeom prst="trapezoid">
            <a:avLst>
              <a:gd name="adj" fmla="val 6055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apezoid 40"/>
          <p:cNvSpPr/>
          <p:nvPr/>
        </p:nvSpPr>
        <p:spPr>
          <a:xfrm rot="5400000">
            <a:off x="6309037" y="2120900"/>
            <a:ext cx="1219200" cy="685800"/>
          </a:xfrm>
          <a:prstGeom prst="trapezoid">
            <a:avLst>
              <a:gd name="adj" fmla="val 6055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38" idx="0"/>
            <a:endCxn id="39" idx="2"/>
          </p:cNvCxnSpPr>
          <p:nvPr/>
        </p:nvCxnSpPr>
        <p:spPr>
          <a:xfrm>
            <a:off x="2252151" y="2456180"/>
            <a:ext cx="838200" cy="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776151" y="2463800"/>
            <a:ext cx="397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41" idx="2"/>
          </p:cNvCxnSpPr>
          <p:nvPr/>
        </p:nvCxnSpPr>
        <p:spPr>
          <a:xfrm>
            <a:off x="5889937" y="24638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842951" y="2463800"/>
            <a:ext cx="361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379523" y="2323961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523" y="2323961"/>
                <a:ext cx="25006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7317" r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681463" y="2265680"/>
                <a:ext cx="2852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463" y="2265680"/>
                <a:ext cx="28520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277" r="-212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242751" y="2265680"/>
                <a:ext cx="2852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751" y="2265680"/>
                <a:ext cx="285206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1277" r="-212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378145" y="2265680"/>
                <a:ext cx="2852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145" y="2265680"/>
                <a:ext cx="285206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1277" r="-425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749745" y="2265680"/>
                <a:ext cx="2852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745" y="2265680"/>
                <a:ext cx="285206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1277" r="-425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33400" y="2322242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322242"/>
                <a:ext cx="266803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1628" r="-930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>
            <a:stCxn id="51" idx="3"/>
            <a:endCxn id="38" idx="2"/>
          </p:cNvCxnSpPr>
          <p:nvPr/>
        </p:nvCxnSpPr>
        <p:spPr>
          <a:xfrm flipV="1">
            <a:off x="800203" y="2456180"/>
            <a:ext cx="766148" cy="4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195511" y="1156503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511" y="1156503"/>
                <a:ext cx="276101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3333" r="-888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709351" y="114300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51" y="1143000"/>
                <a:ext cx="281423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12766" r="-638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766751" y="1143000"/>
                <a:ext cx="301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751" y="1143000"/>
                <a:ext cx="301942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10204" r="-816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154443" y="1143000"/>
                <a:ext cx="951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443" y="1143000"/>
                <a:ext cx="951094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3205" r="-448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/>
          <p:cNvCxnSpPr/>
          <p:nvPr/>
        </p:nvCxnSpPr>
        <p:spPr>
          <a:xfrm>
            <a:off x="2782542" y="1452021"/>
            <a:ext cx="0" cy="661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2786604" y="2111445"/>
            <a:ext cx="3129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965297" y="1452021"/>
            <a:ext cx="0" cy="661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965297" y="2111445"/>
            <a:ext cx="258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313611" y="1452021"/>
            <a:ext cx="0" cy="661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313611" y="2111445"/>
            <a:ext cx="258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281351" y="2452805"/>
            <a:ext cx="281455" cy="6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7586151" y="2263459"/>
                <a:ext cx="14054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151" y="2263459"/>
                <a:ext cx="1405449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3463" r="-129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852351" y="1247001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351" y="1247001"/>
                <a:ext cx="250068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7317" r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473196" y="2487790"/>
                <a:ext cx="2614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196" y="2487790"/>
                <a:ext cx="2614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13953" r="-465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796514" y="2494280"/>
                <a:ext cx="2668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514" y="2494280"/>
                <a:ext cx="266804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11364" r="-681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6082514" y="2494280"/>
                <a:ext cx="287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514" y="2494280"/>
                <a:ext cx="287322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12766" r="-425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>
            <a:off x="1302191" y="1452021"/>
            <a:ext cx="0" cy="661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302191" y="2111445"/>
            <a:ext cx="258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469930" y="6248400"/>
            <a:ext cx="35216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/>
              <a:t>Examples: MD5; SHA family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258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Hash-and-MAC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1447800"/>
                <a:ext cx="9144000" cy="44658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Arbitrary-Length MAC: </a:t>
                </a:r>
                <a:r>
                  <a:rPr lang="en-US" sz="2400" dirty="0" smtClean="0"/>
                  <a:t>two constructions have been studied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MAC from PRF</a:t>
                </a:r>
                <a:r>
                  <a:rPr lang="en-US" sz="2000" dirty="0" smtClean="0"/>
                  <a:t>: long tag; many PRF computations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CBC-MAC</a:t>
                </a:r>
                <a:r>
                  <a:rPr lang="en-US" sz="2000" dirty="0" smtClean="0"/>
                  <a:t>: short tag, had been industrial standard; not fast enough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CONSTRUCTION: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𝐌𝐚𝐜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𝐕𝐫𝐟𝐲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, arbitrary-length MAC </a:t>
                </a:r>
                <a:endParaRPr lang="en-US" altLang="zh-CN" sz="24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𝐌𝐚𝐜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𝐕𝐫𝐟𝐲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/>
                  <a:t>, a fixed-length MAC  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000" dirty="0" smtClean="0"/>
                  <a:t>-bit messages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𝐆𝐞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000" dirty="0" smtClean="0"/>
                  <a:t>, a hash function with output length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solidFill>
                      <a:srgbClr val="C00000"/>
                    </a:solidFill>
                  </a:rPr>
                  <a:t>:  choose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solidFill>
                      <a:srgbClr val="C00000"/>
                    </a:solidFill>
                  </a:rPr>
                  <a:t>; output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′=(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𝐌𝐚𝐜</m:t>
                    </m:r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 smtClean="0">
                    <a:solidFill>
                      <a:srgbClr val="C00000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𝐌𝐚𝐜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20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𝐕𝐫𝐟𝐲</m:t>
                    </m:r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solidFill>
                      <a:srgbClr val="C00000"/>
                    </a:solidFill>
                  </a:rPr>
                  <a:t>: output  1 iff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𝐕𝐫𝐟𝐲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000" dirty="0" smtClean="0">
                  <a:solidFill>
                    <a:srgbClr val="C0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THEOREM</a:t>
                </a:r>
                <a:r>
                  <a:rPr lang="en-US" sz="2400" b="1" dirty="0" smtClean="0"/>
                  <a:t>: If the MAC scheme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zh-CN" sz="2400" dirty="0"/>
                  <a:t> is EUF-CMA </a:t>
                </a:r>
                <a:r>
                  <a:rPr lang="en-US" altLang="zh-CN" sz="2400" dirty="0" smtClean="0"/>
                  <a:t>and the has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altLang="zh-CN" sz="2400" dirty="0"/>
                  <a:t> is </a:t>
                </a:r>
                <a:endParaRPr lang="en-US" altLang="zh-CN" sz="2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 collision-resistant, then the new MAC scheme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2400" dirty="0"/>
                  <a:t> is </a:t>
                </a:r>
                <a:r>
                  <a:rPr lang="en-US" altLang="zh-CN" sz="2400" dirty="0" smtClean="0"/>
                  <a:t>EUF-CMA</a:t>
                </a:r>
                <a:endParaRPr lang="en-US" altLang="zh-CN" sz="2400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7800"/>
                <a:ext cx="9144000" cy="4465838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37" r="-1333" b="-1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20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Attacks of Hash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1035318"/>
                <a:ext cx="9144000" cy="5441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>
                  <a:lnSpc>
                    <a:spcPct val="120000"/>
                  </a:lnSpc>
                </a:pPr>
                <a:r>
                  <a:rPr lang="en-US" altLang="zh-CN" sz="2400" b="1" dirty="0" smtClean="0">
                    <a:solidFill>
                      <a:schemeClr val="tx1"/>
                    </a:solidFill>
                  </a:rPr>
                  <a:t>QUESTION: 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Let</a:t>
                </a:r>
                <a:r>
                  <a:rPr lang="en-US" altLang="zh-CN" sz="2400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be </a:t>
                </a:r>
                <a:r>
                  <a:rPr lang="en-US" altLang="zh-CN" sz="2400" dirty="0"/>
                  <a:t>a hash </a:t>
                </a:r>
                <a:r>
                  <a:rPr lang="en-US" altLang="zh-CN" sz="2400" dirty="0" smtClean="0"/>
                  <a:t>function with fixed length </a:t>
                </a:r>
              </a:p>
              <a:p>
                <a:pPr marL="0" lvl="1">
                  <a:lnSpc>
                    <a:spcPct val="120000"/>
                  </a:lnSpc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  digest. How to find a collision for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CN" sz="2400" dirty="0" smtClean="0"/>
                  <a:t> in general?</a:t>
                </a:r>
                <a:endParaRPr lang="en-US" altLang="zh-CN" sz="2400" b="1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>
                    <a:solidFill>
                      <a:schemeClr val="tx1"/>
                    </a:solidFill>
                  </a:rPr>
                  <a:t>Trivial Attack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: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</a:rPr>
                  <a:t> digests; find collision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2400" dirty="0" smtClean="0">
                    <a:solidFill>
                      <a:srgbClr val="C00000"/>
                    </a:solidFill>
                  </a:rPr>
                  <a:t> different messages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4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C00000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rgbClr val="C00000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4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rgbClr val="C00000"/>
                    </a:solidFill>
                  </a:rPr>
                  <a:t>Output a collision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>
                    <a:solidFill>
                      <a:srgbClr val="C00000"/>
                    </a:solidFill>
                  </a:rPr>
                  <a:t> 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Probability of Success: 1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Complexity: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hash computations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>
                    <a:solidFill>
                      <a:schemeClr val="tx1"/>
                    </a:solidFill>
                  </a:rPr>
                  <a:t>Birthday Attack: 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</a:rPr>
                  <a:t> digests; find collision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sz="2400" dirty="0" smtClean="0">
                    <a:solidFill>
                      <a:srgbClr val="C00000"/>
                    </a:solidFill>
                  </a:rPr>
                  <a:t> distinct messages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4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C00000"/>
                    </a:solidFill>
                  </a:rPr>
                  <a:t>c</a:t>
                </a:r>
                <a:r>
                  <a:rPr lang="en-US" altLang="zh-CN" sz="2400" dirty="0" smtClean="0">
                    <a:solidFill>
                      <a:srgbClr val="C00000"/>
                    </a:solidFill>
                  </a:rPr>
                  <a:t>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>
                    <a:solidFill>
                      <a:srgbClr val="C00000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4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C00000"/>
                    </a:solidFill>
                  </a:rPr>
                  <a:t>c</a:t>
                </a:r>
                <a:r>
                  <a:rPr lang="en-US" altLang="zh-CN" sz="2400" dirty="0" smtClean="0">
                    <a:solidFill>
                      <a:srgbClr val="C00000"/>
                    </a:solidFill>
                  </a:rPr>
                  <a:t>heck whether there exist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400" dirty="0" smtClean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000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35318"/>
                <a:ext cx="9144000" cy="5441682"/>
              </a:xfrm>
              <a:prstGeom prst="rect">
                <a:avLst/>
              </a:prstGeom>
              <a:blipFill rotWithShape="0">
                <a:blip r:embed="rId3"/>
                <a:stretch>
                  <a:fillRect l="-1000" b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02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Attacks </a:t>
            </a:r>
            <a:r>
              <a:rPr lang="en-US" altLang="zh-CN" dirty="0"/>
              <a:t>of Hash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0" y="1078253"/>
                <a:ext cx="9144000" cy="52979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/>
                  <a:t>Solutions for the Birthday Problem: find the smallest number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zh-CN" sz="2400" dirty="0" smtClean="0"/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𝐂𝐨𝐥𝐥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,365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⇐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4×365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⇐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≥28 </m:t>
                    </m:r>
                  </m:oMath>
                </a14:m>
                <a:endParaRPr lang="en-US" altLang="zh-CN" sz="2000" b="0" dirty="0" smtClean="0">
                  <a:solidFill>
                    <a:schemeClr val="tx1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⇐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≥23</m:t>
                    </m:r>
                  </m:oMath>
                </a14:m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 smtClean="0">
                    <a:solidFill>
                      <a:schemeClr val="tx1"/>
                    </a:solidFill>
                  </a:rPr>
                  <a:t>Birthday Attack of Hash Functions: find the smallest number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zh-CN" sz="2400" dirty="0" smtClean="0">
                  <a:solidFill>
                    <a:schemeClr val="tx1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𝐂𝐨𝐥𝐥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⇐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2000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//require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en-US" altLang="zh-CN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𝐂𝐨𝐥𝐥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⇐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2000" dirty="0" smtClean="0"/>
                  <a:t> </a:t>
                </a: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//require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2000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altLang="zh-CN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 smtClean="0"/>
                  <a:t>-bit security requires digest length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 smtClean="0"/>
                  <a:t> </a:t>
                </a:r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/>
                  <a:t>Adversary runs in time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sz="20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&gt;</m:t>
                    </m:r>
                    <m:func>
                      <m:func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func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&gt;2</m:t>
                    </m:r>
                    <m:func>
                      <m:func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func>
                  </m:oMath>
                </a14:m>
                <a:endParaRPr lang="en-US" altLang="zh-CN" sz="2000" dirty="0" smtClean="0"/>
              </a:p>
              <a:p>
                <a:pPr marL="2171700" lvl="4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/>
                  <a:t>necessary, not sufficient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dirty="0"/>
                  <a:t>On the </a:t>
                </a:r>
                <a:r>
                  <a:rPr lang="en-US" altLang="zh-CN" sz="2400" b="1" dirty="0" smtClean="0"/>
                  <a:t>Assumption: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altLang="zh-CN" sz="2400" dirty="0"/>
                  <a:t> are uniform and </a:t>
                </a:r>
                <a:r>
                  <a:rPr lang="en-US" altLang="zh-CN" sz="2400" dirty="0" smtClean="0"/>
                  <a:t>independent</a:t>
                </a:r>
                <a:r>
                  <a:rPr lang="en-US" altLang="zh-CN" sz="2400" dirty="0"/>
                  <a:t>? </a:t>
                </a:r>
                <a:endParaRPr lang="en-US" altLang="zh-CN" sz="2400" b="1" dirty="0"/>
              </a:p>
              <a:p>
                <a:pPr marL="1714500" lvl="3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If not independent, the attack performs </a:t>
                </a:r>
                <a:r>
                  <a:rPr lang="en-US" altLang="zh-CN" sz="2000" dirty="0" smtClean="0"/>
                  <a:t>better </a:t>
                </a:r>
                <a:r>
                  <a:rPr lang="en-US" altLang="zh-CN" sz="2000" dirty="0"/>
                  <a:t>[Bellare, Kohno</a:t>
                </a:r>
                <a:r>
                  <a:rPr lang="en-US" altLang="zh-CN" sz="2000" dirty="0" smtClean="0"/>
                  <a:t>]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8253"/>
                <a:ext cx="9144000" cy="5297925"/>
              </a:xfrm>
              <a:prstGeom prst="rect">
                <a:avLst/>
              </a:prstGeom>
              <a:blipFill rotWithShape="0">
                <a:blip r:embed="rId3"/>
                <a:stretch>
                  <a:fillRect t="-115" b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10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Feistel</a:t>
            </a:r>
            <a:r>
              <a:rPr lang="en-US" dirty="0" smtClean="0"/>
              <a:t> Network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38600" y="1351280"/>
                <a:ext cx="5105400" cy="4786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sz="2400" b="1" dirty="0" smtClean="0">
                    <a:solidFill>
                      <a:schemeClr val="tx1"/>
                    </a:solidFill>
                  </a:rPr>
                  <a:t>Round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i="1" dirty="0" smtClean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b="0" i="1" dirty="0" smtClean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i="1" dirty="0" smtClean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1257300" lvl="2" indent="-34290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 marL="1257300" lvl="2" indent="-34290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i="1" dirty="0" smtClean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,</a:t>
                </a:r>
                <a:r>
                  <a:rPr lang="en-US" b="0" i="1" dirty="0" smtClean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round function</a:t>
                </a:r>
                <a:endParaRPr lang="en-US" sz="2000" dirty="0" smtClean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40000"/>
                  </a:lnSpc>
                </a:pPr>
                <a:r>
                  <a:rPr lang="en-US" sz="2400" b="1" dirty="0" smtClean="0">
                    <a:solidFill>
                      <a:schemeClr val="tx1"/>
                    </a:solidFill>
                  </a:rPr>
                  <a:t>Inverse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b="1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40000"/>
                  </a:lnSpc>
                </a:pPr>
                <a:r>
                  <a:rPr lang="en-US" sz="2400" b="1" dirty="0" smtClean="0"/>
                  <a:t>Remarks: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is either injective or not</a:t>
                </a:r>
              </a:p>
              <a:p>
                <a:pPr>
                  <a:lnSpc>
                    <a:spcPct val="140000"/>
                  </a:lnSpc>
                </a:pPr>
                <a:r>
                  <a:rPr lang="en-US" sz="2400" b="1" dirty="0" smtClean="0"/>
                  <a:t>Example</a:t>
                </a:r>
                <a:r>
                  <a:rPr lang="en-US" sz="2400" dirty="0" smtClean="0"/>
                  <a:t>: DES</a:t>
                </a:r>
                <a:endParaRPr lang="en-US" sz="200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1351280"/>
                <a:ext cx="5105400" cy="4786375"/>
              </a:xfrm>
              <a:prstGeom prst="rect">
                <a:avLst/>
              </a:prstGeom>
              <a:blipFill rotWithShape="0">
                <a:blip r:embed="rId3"/>
                <a:stretch>
                  <a:fillRect l="-1912" b="-1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403859" y="1143000"/>
                <a:ext cx="1234438" cy="35131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3859" y="1143000"/>
                <a:ext cx="1234438" cy="3513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/>
              <p:cNvSpPr/>
              <p:nvPr/>
            </p:nvSpPr>
            <p:spPr bwMode="auto">
              <a:xfrm>
                <a:off x="2573022" y="1143000"/>
                <a:ext cx="1234438" cy="35131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3022" y="1143000"/>
                <a:ext cx="1234438" cy="3513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5"/>
              <p:cNvSpPr/>
              <p:nvPr/>
            </p:nvSpPr>
            <p:spPr bwMode="auto">
              <a:xfrm>
                <a:off x="406399" y="2834044"/>
                <a:ext cx="1234438" cy="35131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399" y="2834044"/>
                <a:ext cx="1234438" cy="3513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5"/>
              <p:cNvSpPr/>
              <p:nvPr/>
            </p:nvSpPr>
            <p:spPr bwMode="auto">
              <a:xfrm>
                <a:off x="2575562" y="2834044"/>
                <a:ext cx="1234438" cy="35131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5562" y="2834044"/>
                <a:ext cx="1234438" cy="3513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6"/>
          <p:cNvCxnSpPr/>
          <p:nvPr/>
        </p:nvCxnSpPr>
        <p:spPr>
          <a:xfrm flipH="1">
            <a:off x="1005840" y="1501798"/>
            <a:ext cx="4616" cy="1794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86"/>
          <p:cNvCxnSpPr/>
          <p:nvPr/>
        </p:nvCxnSpPr>
        <p:spPr>
          <a:xfrm>
            <a:off x="3190241" y="1499755"/>
            <a:ext cx="2540" cy="765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4"/>
          <p:cNvCxnSpPr/>
          <p:nvPr/>
        </p:nvCxnSpPr>
        <p:spPr>
          <a:xfrm flipH="1">
            <a:off x="2895600" y="1905000"/>
            <a:ext cx="2798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87"/>
          <p:cNvCxnSpPr>
            <a:endCxn id="14" idx="6"/>
          </p:cNvCxnSpPr>
          <p:nvPr/>
        </p:nvCxnSpPr>
        <p:spPr>
          <a:xfrm flipH="1" flipV="1">
            <a:off x="1206500" y="1901567"/>
            <a:ext cx="947418" cy="34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图: 或者 33"/>
          <p:cNvSpPr/>
          <p:nvPr/>
        </p:nvSpPr>
        <p:spPr>
          <a:xfrm>
            <a:off x="825500" y="1714500"/>
            <a:ext cx="381000" cy="374134"/>
          </a:xfrm>
          <a:prstGeom prst="flowChartOr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直接箭头连接符 42"/>
          <p:cNvCxnSpPr/>
          <p:nvPr/>
        </p:nvCxnSpPr>
        <p:spPr>
          <a:xfrm flipH="1">
            <a:off x="1029161" y="2265430"/>
            <a:ext cx="2156483" cy="5381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88"/>
          <p:cNvCxnSpPr/>
          <p:nvPr/>
        </p:nvCxnSpPr>
        <p:spPr>
          <a:xfrm flipH="1">
            <a:off x="1009650" y="2098756"/>
            <a:ext cx="6350" cy="249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48"/>
          <p:cNvCxnSpPr/>
          <p:nvPr/>
        </p:nvCxnSpPr>
        <p:spPr>
          <a:xfrm>
            <a:off x="1005840" y="2348642"/>
            <a:ext cx="2184401" cy="4549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5"/>
              <p:cNvSpPr/>
              <p:nvPr/>
            </p:nvSpPr>
            <p:spPr bwMode="auto">
              <a:xfrm>
                <a:off x="401782" y="4525259"/>
                <a:ext cx="1234438" cy="35131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1782" y="4525259"/>
                <a:ext cx="1234438" cy="3513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5"/>
              <p:cNvSpPr/>
              <p:nvPr/>
            </p:nvSpPr>
            <p:spPr bwMode="auto">
              <a:xfrm>
                <a:off x="2570945" y="4525259"/>
                <a:ext cx="1234438" cy="35131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0945" y="4525259"/>
                <a:ext cx="1234438" cy="3513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39"/>
          <p:cNvCxnSpPr/>
          <p:nvPr/>
        </p:nvCxnSpPr>
        <p:spPr>
          <a:xfrm flipH="1">
            <a:off x="1001223" y="3212141"/>
            <a:ext cx="4616" cy="17942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1" name="直接连接符 40"/>
          <p:cNvCxnSpPr/>
          <p:nvPr/>
        </p:nvCxnSpPr>
        <p:spPr>
          <a:xfrm>
            <a:off x="3185624" y="3210098"/>
            <a:ext cx="2540" cy="765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41"/>
          <p:cNvCxnSpPr/>
          <p:nvPr/>
        </p:nvCxnSpPr>
        <p:spPr>
          <a:xfrm flipH="1">
            <a:off x="2890983" y="3615343"/>
            <a:ext cx="2798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3" name="直接箭头连接符 45"/>
          <p:cNvCxnSpPr>
            <a:endCxn id="24" idx="6"/>
          </p:cNvCxnSpPr>
          <p:nvPr/>
        </p:nvCxnSpPr>
        <p:spPr>
          <a:xfrm flipH="1" flipV="1">
            <a:off x="1201883" y="3611910"/>
            <a:ext cx="947418" cy="34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4" name="流程图: 或者 46"/>
          <p:cNvSpPr/>
          <p:nvPr/>
        </p:nvSpPr>
        <p:spPr>
          <a:xfrm>
            <a:off x="820883" y="3424843"/>
            <a:ext cx="381000" cy="374134"/>
          </a:xfrm>
          <a:prstGeom prst="flowChartOr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直接连接符 49"/>
          <p:cNvCxnSpPr/>
          <p:nvPr/>
        </p:nvCxnSpPr>
        <p:spPr>
          <a:xfrm flipH="1">
            <a:off x="1005033" y="3809099"/>
            <a:ext cx="6350" cy="249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5"/>
              <p:cNvSpPr/>
              <p:nvPr/>
            </p:nvSpPr>
            <p:spPr bwMode="auto">
              <a:xfrm>
                <a:off x="396008" y="6196214"/>
                <a:ext cx="1234438" cy="35131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2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008" y="6196214"/>
                <a:ext cx="1234438" cy="3513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5"/>
              <p:cNvSpPr/>
              <p:nvPr/>
            </p:nvSpPr>
            <p:spPr bwMode="auto">
              <a:xfrm>
                <a:off x="2565171" y="6196214"/>
                <a:ext cx="1234438" cy="35131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2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5171" y="6196214"/>
                <a:ext cx="1234438" cy="3513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连接符 56"/>
          <p:cNvCxnSpPr/>
          <p:nvPr/>
        </p:nvCxnSpPr>
        <p:spPr>
          <a:xfrm flipH="1">
            <a:off x="995449" y="4878612"/>
            <a:ext cx="4616" cy="17942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1" name="直接连接符 57"/>
          <p:cNvCxnSpPr/>
          <p:nvPr/>
        </p:nvCxnSpPr>
        <p:spPr>
          <a:xfrm>
            <a:off x="3179850" y="4876569"/>
            <a:ext cx="2540" cy="765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58"/>
          <p:cNvCxnSpPr/>
          <p:nvPr/>
        </p:nvCxnSpPr>
        <p:spPr>
          <a:xfrm flipH="1">
            <a:off x="2885209" y="5281814"/>
            <a:ext cx="2798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61"/>
          <p:cNvCxnSpPr>
            <a:endCxn id="34" idx="6"/>
          </p:cNvCxnSpPr>
          <p:nvPr/>
        </p:nvCxnSpPr>
        <p:spPr>
          <a:xfrm flipH="1" flipV="1">
            <a:off x="1196109" y="5278381"/>
            <a:ext cx="947418" cy="34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流程图: 或者 62"/>
          <p:cNvSpPr/>
          <p:nvPr/>
        </p:nvSpPr>
        <p:spPr>
          <a:xfrm>
            <a:off x="815109" y="5091314"/>
            <a:ext cx="381000" cy="374134"/>
          </a:xfrm>
          <a:prstGeom prst="flowChartOr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cxnSp>
        <p:nvCxnSpPr>
          <p:cNvPr id="36" name="直接连接符 64"/>
          <p:cNvCxnSpPr/>
          <p:nvPr/>
        </p:nvCxnSpPr>
        <p:spPr>
          <a:xfrm flipH="1">
            <a:off x="999259" y="5475570"/>
            <a:ext cx="6350" cy="249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椭圆 17"/>
              <p:cNvSpPr/>
              <p:nvPr/>
            </p:nvSpPr>
            <p:spPr>
              <a:xfrm>
                <a:off x="1879601" y="1684995"/>
                <a:ext cx="1015999" cy="457200"/>
              </a:xfrm>
              <a:prstGeom prst="ellipse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椭圆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01" y="1684995"/>
                <a:ext cx="1015999" cy="457200"/>
              </a:xfrm>
              <a:prstGeom prst="ellipse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椭圆 17"/>
              <p:cNvSpPr/>
              <p:nvPr/>
            </p:nvSpPr>
            <p:spPr>
              <a:xfrm>
                <a:off x="1881910" y="3388194"/>
                <a:ext cx="1015999" cy="457200"/>
              </a:xfrm>
              <a:prstGeom prst="ellipse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椭圆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910" y="3388194"/>
                <a:ext cx="1015999" cy="457200"/>
              </a:xfrm>
              <a:prstGeom prst="ellipse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椭圆 17"/>
              <p:cNvSpPr/>
              <p:nvPr/>
            </p:nvSpPr>
            <p:spPr>
              <a:xfrm>
                <a:off x="1881657" y="5052060"/>
                <a:ext cx="1015999" cy="457200"/>
              </a:xfrm>
              <a:prstGeom prst="ellipse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椭圆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657" y="5052060"/>
                <a:ext cx="1015999" cy="457200"/>
              </a:xfrm>
              <a:prstGeom prst="ellipse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接箭头连接符 42"/>
          <p:cNvCxnSpPr/>
          <p:nvPr/>
        </p:nvCxnSpPr>
        <p:spPr>
          <a:xfrm flipH="1">
            <a:off x="1028929" y="3962150"/>
            <a:ext cx="2156483" cy="5381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8"/>
          <p:cNvCxnSpPr/>
          <p:nvPr/>
        </p:nvCxnSpPr>
        <p:spPr>
          <a:xfrm>
            <a:off x="1005608" y="4045362"/>
            <a:ext cx="2184401" cy="4549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2"/>
          <p:cNvCxnSpPr/>
          <p:nvPr/>
        </p:nvCxnSpPr>
        <p:spPr>
          <a:xfrm flipH="1">
            <a:off x="1034008" y="5633124"/>
            <a:ext cx="2156483" cy="5381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8"/>
          <p:cNvCxnSpPr/>
          <p:nvPr/>
        </p:nvCxnSpPr>
        <p:spPr>
          <a:xfrm>
            <a:off x="1010687" y="5716336"/>
            <a:ext cx="2184401" cy="454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45362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Substitution Cipher</a:t>
            </a:r>
            <a:endParaRPr lang="en-US" dirty="0">
              <a:sym typeface="Wingdings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0" y="1087435"/>
                <a:ext cx="9144000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ea typeface="Cambria Math" panose="02040503050406030204" pitchFamily="18" charset="0"/>
                  </a:rPr>
                  <a:t>SCHEME: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 smtClean="0"/>
                  <a:t>the set of all </a:t>
                </a:r>
                <a:r>
                  <a:rPr lang="en-US" sz="2400" dirty="0" err="1" smtClean="0"/>
                  <a:t>bijections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: choose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Arial Black" pitchFamily="34" charset="0"/>
                  </a:rPr>
                  <a:t>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and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400" b="1" dirty="0" smtClean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4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 output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 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0" dirty="0" smtClean="0">
                    <a:solidFill>
                      <a:schemeClr val="tx1"/>
                    </a:solidFill>
                  </a:rPr>
                  <a:t>The above encryption is done for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>The encryption </a:t>
                </a:r>
                <a:r>
                  <a:rPr lang="en-US" sz="2000" dirty="0" smtClean="0"/>
                  <a:t>is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extended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,…,</m:t>
                            </m:r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 </a:t>
                </a:r>
                <a:endParaRPr lang="en-US" sz="2000" dirty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𝐃𝐞𝐜</m:t>
                    </m:r>
                    <m:r>
                      <a:rPr lang="en-US" sz="24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 output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Arial Black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EXAMPLE: encrypt the message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sz="2400" i="1" dirty="0">
                        <a:latin typeface="Cambria Math" panose="02040503050406030204" pitchFamily="18" charset="0"/>
                      </a:rPr>
                      <m:t>ell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 dirty="0">
                        <a:latin typeface="Cambria Math" panose="02040503050406030204" pitchFamily="18" charset="0"/>
                      </a:rPr>
                      <m:t>him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 dirty="0">
                        <a:latin typeface="Cambria Math" panose="02040503050406030204" pitchFamily="18" charset="0"/>
                      </a:rPr>
                      <m:t>about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 dirty="0">
                        <a:latin typeface="Cambria Math" panose="02040503050406030204" pitchFamily="18" charset="0"/>
                      </a:rPr>
                      <m:t>me</m:t>
                    </m:r>
                  </m:oMath>
                </a14:m>
                <a:endParaRPr lang="en-US" sz="2400" b="1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Secret key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 smtClean="0"/>
                  <a:t> is the following bijection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pPr>
                  <a:lnSpc>
                    <a:spcPct val="120000"/>
                  </a:lnSpc>
                </a:pPr>
                <a:endParaRPr lang="en-US" sz="2400" b="1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dirty="0">
                        <a:latin typeface="Cambria Math" panose="02040503050406030204" pitchFamily="18" charset="0"/>
                      </a:rPr>
                      <m:t>𝐄𝐧𝐜</m:t>
                    </m:r>
                    <m:d>
                      <m:d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i="1" dirty="0" smtClean="0">
                            <a:latin typeface="Cambria Math" panose="02040503050406030204" pitchFamily="18" charset="0"/>
                          </a:rPr>
                          <m:t>tellhimaboutme</m:t>
                        </m:r>
                      </m:e>
                    </m:d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i="1" dirty="0" smtClean="0">
                        <a:latin typeface="Cambria Math" panose="02040503050406030204" pitchFamily="18" charset="0"/>
                      </a:rPr>
                      <m:t>GDOOKVCXEFLGCD</m:t>
                    </m:r>
                  </m:oMath>
                </a14:m>
                <a:endParaRPr lang="en-US" sz="20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dirty="0">
                        <a:latin typeface="Cambria Math" panose="02040503050406030204" pitchFamily="18" charset="0"/>
                      </a:rPr>
                      <m:t>𝐃𝐞𝐜</m:t>
                    </m:r>
                    <m:d>
                      <m:d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i="1" dirty="0" smtClean="0">
                            <a:latin typeface="Cambria Math" panose="02040503050406030204" pitchFamily="18" charset="0"/>
                          </a:rPr>
                          <m:t>GDOOKVCXEFLGCD</m:t>
                        </m:r>
                      </m:e>
                    </m:d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i="1" dirty="0">
                        <a:latin typeface="Cambria Math" panose="02040503050406030204" pitchFamily="18" charset="0"/>
                      </a:rPr>
                      <m:t>tellhimaboutme</m:t>
                    </m:r>
                  </m:oMath>
                </a14:m>
                <a:endParaRPr lang="en-US" sz="2000" dirty="0" smtClean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87435"/>
                <a:ext cx="9144000" cy="4893647"/>
              </a:xfrm>
              <a:prstGeom prst="rect">
                <a:avLst/>
              </a:prstGeom>
              <a:blipFill rotWithShape="0">
                <a:blip r:embed="rId3"/>
                <a:stretch>
                  <a:fillRect l="-1000" t="-996" b="-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14400" y="4373880"/>
              <a:ext cx="5643385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"/>
                    <a:gridCol w="228600"/>
                    <a:gridCol w="228600"/>
                    <a:gridCol w="228600"/>
                    <a:gridCol w="228600"/>
                    <a:gridCol w="209685"/>
                    <a:gridCol w="20828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0828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14400" y="4373880"/>
              <a:ext cx="5643385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"/>
                    <a:gridCol w="228600"/>
                    <a:gridCol w="228600"/>
                    <a:gridCol w="228600"/>
                    <a:gridCol w="228600"/>
                    <a:gridCol w="209685"/>
                    <a:gridCol w="20828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15230"/>
                    <a:gridCol w="20828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5263" t="-1613" r="-2342105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08108" t="-1613" r="-2305405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202632" t="-1613" r="-2144737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310811" t="-1613" r="-2102703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400000" t="-1613" r="-1947368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558824" t="-1613" r="-2076471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658824" t="-1613" r="-1976471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737143" t="-1613" r="-1820000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813889" t="-1613" r="-1669444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940000" t="-1613" r="-1617143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040000" t="-1613" r="-1517143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108333" t="-1613" r="-1375000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242857" t="-1613" r="-1314286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342857" t="-1613" r="-1214286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402778" t="-1613" r="-1080556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545714" t="-1613" r="-1011429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645714" t="-1613" r="-911429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697222" t="-1613" r="-786111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848571" t="-1613" r="-708571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948571" t="-1613" r="-608571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991667" t="-1613" r="-491667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2151429" t="-1613" r="-405714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2251429" t="-1613" r="-305714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2286111" t="-1613" r="-197222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2454286" t="-1613" r="-102857" b="-1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2629412" t="-1613" r="-5882" b="-1064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5263" t="-103279" r="-2342105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08108" t="-103279" r="-2305405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202632" t="-103279" r="-2144737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310811" t="-103279" r="-2102703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400000" t="-103279" r="-1947368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558824" t="-103279" r="-2076471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658824" t="-103279" r="-1976471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737143" t="-103279" r="-182000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813889" t="-103279" r="-1669444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940000" t="-103279" r="-1617143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040000" t="-103279" r="-1517143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108333" t="-103279" r="-137500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242857" t="-103279" r="-1314286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342857" t="-103279" r="-1214286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402778" t="-103279" r="-1080556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545714" t="-103279" r="-1011429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645714" t="-103279" r="-911429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697222" t="-103279" r="-786111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848571" t="-103279" r="-708571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948571" t="-103279" r="-608571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991667" t="-103279" r="-491667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2151429" t="-103279" r="-405714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2251429" t="-103279" r="-305714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2286111" t="-103279" r="-197222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2454286" t="-103279" r="-102857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2629412" t="-103279" r="-5882" b="-819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344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DES Encryption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"/>
              <p:cNvSpPr/>
              <p:nvPr/>
            </p:nvSpPr>
            <p:spPr bwMode="auto">
              <a:xfrm>
                <a:off x="3710042" y="2148168"/>
                <a:ext cx="1668781" cy="28575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  <a:r>
                  <a:rPr lang="en-US" dirty="0" smtClean="0">
                    <a:latin typeface="+mn-lt"/>
                  </a:rPr>
                  <a:t>ecret key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0042" y="2148168"/>
                <a:ext cx="1668781" cy="2857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rapezoid 6"/>
          <p:cNvSpPr/>
          <p:nvPr/>
        </p:nvSpPr>
        <p:spPr bwMode="auto">
          <a:xfrm>
            <a:off x="2048436" y="2433918"/>
            <a:ext cx="4993341" cy="685800"/>
          </a:xfrm>
          <a:prstGeom prst="trapezoid">
            <a:avLst>
              <a:gd name="adj" fmla="val 243342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6200" y="2605368"/>
            <a:ext cx="138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key </a:t>
            </a:r>
            <a:r>
              <a:rPr lang="en-US" dirty="0" smtClean="0"/>
              <a:t>schedule</a:t>
            </a:r>
            <a:endParaRPr lang="en-US" dirty="0" smtClean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8"/>
              <p:cNvSpPr/>
              <p:nvPr/>
            </p:nvSpPr>
            <p:spPr bwMode="auto">
              <a:xfrm>
                <a:off x="2048435" y="3119718"/>
                <a:ext cx="9144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8435" y="3119718"/>
                <a:ext cx="914400" cy="3048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 bwMode="auto">
              <a:xfrm rot="16200000">
                <a:off x="2077012" y="3834093"/>
                <a:ext cx="857250" cy="9144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ea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(⋅,⋅)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2077012" y="3834093"/>
                <a:ext cx="857250" cy="9144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8"/>
          <p:cNvCxnSpPr/>
          <p:nvPr/>
        </p:nvCxnSpPr>
        <p:spPr bwMode="auto">
          <a:xfrm rot="5400000">
            <a:off x="2333391" y="3633869"/>
            <a:ext cx="3429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3"/>
          <p:cNvCxnSpPr/>
          <p:nvPr/>
        </p:nvCxnSpPr>
        <p:spPr bwMode="auto">
          <a:xfrm>
            <a:off x="2998694" y="4262717"/>
            <a:ext cx="457200" cy="119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7"/>
          <p:cNvCxnSpPr/>
          <p:nvPr/>
        </p:nvCxnSpPr>
        <p:spPr bwMode="auto">
          <a:xfrm>
            <a:off x="5634317" y="4262717"/>
            <a:ext cx="457200" cy="119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9"/>
          <p:cNvCxnSpPr/>
          <p:nvPr/>
        </p:nvCxnSpPr>
        <p:spPr bwMode="auto">
          <a:xfrm>
            <a:off x="1591235" y="4262717"/>
            <a:ext cx="457200" cy="119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8"/>
              <p:cNvSpPr/>
              <p:nvPr/>
            </p:nvSpPr>
            <p:spPr bwMode="auto">
              <a:xfrm>
                <a:off x="3464859" y="3119718"/>
                <a:ext cx="9144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64859" y="3119718"/>
                <a:ext cx="914400" cy="3048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12"/>
              <p:cNvSpPr/>
              <p:nvPr/>
            </p:nvSpPr>
            <p:spPr bwMode="auto">
              <a:xfrm rot="16200000">
                <a:off x="3493436" y="3834093"/>
                <a:ext cx="857250" cy="9144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ea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(⋅,⋅)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3493436" y="3834093"/>
                <a:ext cx="857250" cy="9144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18"/>
          <p:cNvCxnSpPr/>
          <p:nvPr/>
        </p:nvCxnSpPr>
        <p:spPr bwMode="auto">
          <a:xfrm rot="5400000">
            <a:off x="3749815" y="3633869"/>
            <a:ext cx="3429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23"/>
          <p:cNvCxnSpPr/>
          <p:nvPr/>
        </p:nvCxnSpPr>
        <p:spPr bwMode="auto">
          <a:xfrm>
            <a:off x="4410635" y="4262717"/>
            <a:ext cx="457200" cy="119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8"/>
              <p:cNvSpPr/>
              <p:nvPr/>
            </p:nvSpPr>
            <p:spPr bwMode="auto">
              <a:xfrm>
                <a:off x="6118411" y="3119718"/>
                <a:ext cx="914400" cy="304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8411" y="3119718"/>
                <a:ext cx="914400" cy="3048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12"/>
              <p:cNvSpPr/>
              <p:nvPr/>
            </p:nvSpPr>
            <p:spPr bwMode="auto">
              <a:xfrm rot="16200000">
                <a:off x="6146988" y="3834093"/>
                <a:ext cx="857250" cy="9144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ea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(⋅,⋅)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6146988" y="3834093"/>
                <a:ext cx="857250" cy="91440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18"/>
          <p:cNvCxnSpPr/>
          <p:nvPr/>
        </p:nvCxnSpPr>
        <p:spPr bwMode="auto">
          <a:xfrm rot="5400000">
            <a:off x="6403367" y="3633869"/>
            <a:ext cx="3429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23"/>
          <p:cNvCxnSpPr/>
          <p:nvPr/>
        </p:nvCxnSpPr>
        <p:spPr bwMode="auto">
          <a:xfrm>
            <a:off x="7057240" y="4262717"/>
            <a:ext cx="669386" cy="119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10"/>
              <p:cNvSpPr/>
              <p:nvPr/>
            </p:nvSpPr>
            <p:spPr>
              <a:xfrm>
                <a:off x="1008529" y="4034118"/>
                <a:ext cx="5334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IP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529" y="4034118"/>
                <a:ext cx="533400" cy="457200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29"/>
          <p:cNvCxnSpPr/>
          <p:nvPr/>
        </p:nvCxnSpPr>
        <p:spPr bwMode="auto">
          <a:xfrm>
            <a:off x="537882" y="4262718"/>
            <a:ext cx="457200" cy="119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29"/>
          <p:cNvCxnSpPr/>
          <p:nvPr/>
        </p:nvCxnSpPr>
        <p:spPr bwMode="auto">
          <a:xfrm>
            <a:off x="8337176" y="4262717"/>
            <a:ext cx="457200" cy="119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10"/>
              <p:cNvSpPr/>
              <p:nvPr/>
            </p:nvSpPr>
            <p:spPr>
              <a:xfrm>
                <a:off x="7754470" y="4034118"/>
                <a:ext cx="5334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SW</m:t>
                      </m:r>
                    </m:oMath>
                  </m:oMathPara>
                </a14:m>
                <a:endParaRPr lang="en-US" sz="1400" b="0" i="0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sSup>
                        <m:sSup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470" y="4034118"/>
                <a:ext cx="533400" cy="457200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52400" y="4440797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en-US" dirty="0" smtClean="0"/>
                  <a:t>-bit</a:t>
                </a:r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440797"/>
                <a:ext cx="838200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305800" y="4440797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en-US" dirty="0" smtClean="0"/>
                  <a:t>-bit</a:t>
                </a:r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4440797"/>
                <a:ext cx="838200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173070" y="1752600"/>
                <a:ext cx="83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56</m:t>
                    </m:r>
                  </m:oMath>
                </a14:m>
                <a:r>
                  <a:rPr lang="en-US" dirty="0" smtClean="0"/>
                  <a:t>-bit</a:t>
                </a:r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070" y="1752600"/>
                <a:ext cx="838200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216960" y="3082080"/>
                <a:ext cx="939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48</m:t>
                    </m:r>
                  </m:oMath>
                </a14:m>
                <a:r>
                  <a:rPr lang="en-US" dirty="0" smtClean="0"/>
                  <a:t>-bit</a:t>
                </a:r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60" y="3082080"/>
                <a:ext cx="939052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9772" y="4124217"/>
                <a:ext cx="250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72" y="4124217"/>
                <a:ext cx="250838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14634" r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799265" y="4119079"/>
                <a:ext cx="166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265" y="4119079"/>
                <a:ext cx="166006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21429" r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12847" y="3135556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847" y="3135556"/>
                <a:ext cx="250068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7317" r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105400" y="4132441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132441"/>
                <a:ext cx="250068" cy="276999"/>
              </a:xfrm>
              <a:prstGeom prst="rect">
                <a:avLst/>
              </a:prstGeom>
              <a:blipFill rotWithShape="0">
                <a:blip r:embed="rId19"/>
                <a:stretch>
                  <a:fillRect l="-7317" r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46031" y="4271851"/>
                <a:ext cx="4793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031" y="4271851"/>
                <a:ext cx="479362" cy="215444"/>
              </a:xfrm>
              <a:prstGeom prst="rect">
                <a:avLst/>
              </a:prstGeom>
              <a:blipFill rotWithShape="0">
                <a:blip r:embed="rId20"/>
                <a:stretch>
                  <a:fillRect l="-7692" r="-256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979646" y="4267200"/>
                <a:ext cx="4710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646" y="4267200"/>
                <a:ext cx="471026" cy="215444"/>
              </a:xfrm>
              <a:prstGeom prst="rect">
                <a:avLst/>
              </a:prstGeom>
              <a:blipFill rotWithShape="0">
                <a:blip r:embed="rId21"/>
                <a:stretch>
                  <a:fillRect l="-7792" r="-259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397438" y="4267200"/>
                <a:ext cx="4793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438" y="4267200"/>
                <a:ext cx="479362" cy="215444"/>
              </a:xfrm>
              <a:prstGeom prst="rect">
                <a:avLst/>
              </a:prstGeom>
              <a:blipFill rotWithShape="0">
                <a:blip r:embed="rId22"/>
                <a:stretch>
                  <a:fillRect l="-7595" r="-126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052863" y="4267200"/>
                <a:ext cx="62170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863" y="4267200"/>
                <a:ext cx="621709" cy="215444"/>
              </a:xfrm>
              <a:prstGeom prst="rect">
                <a:avLst/>
              </a:prstGeom>
              <a:blipFill rotWithShape="0">
                <a:blip r:embed="rId23"/>
                <a:stretch>
                  <a:fillRect l="-5882" r="-98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32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Key Schedule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5"/>
              <p:cNvSpPr/>
              <p:nvPr/>
            </p:nvSpPr>
            <p:spPr bwMode="auto">
              <a:xfrm>
                <a:off x="457200" y="1199913"/>
                <a:ext cx="1595120" cy="25717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64-bit key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199913"/>
                <a:ext cx="1595120" cy="2571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5"/>
          <p:cNvSpPr/>
          <p:nvPr/>
        </p:nvSpPr>
        <p:spPr bwMode="auto">
          <a:xfrm>
            <a:off x="632460" y="2076213"/>
            <a:ext cx="617219" cy="2571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28-bit</a:t>
            </a:r>
            <a:endParaRPr lang="en-US" sz="1400" dirty="0"/>
          </a:p>
        </p:txBody>
      </p:sp>
      <p:sp>
        <p:nvSpPr>
          <p:cNvPr id="6" name="椭圆 5"/>
          <p:cNvSpPr/>
          <p:nvPr/>
        </p:nvSpPr>
        <p:spPr>
          <a:xfrm>
            <a:off x="876300" y="1650762"/>
            <a:ext cx="754380" cy="27432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PC1</a:t>
            </a:r>
            <a:endParaRPr lang="en-US" sz="1400" dirty="0"/>
          </a:p>
        </p:txBody>
      </p:sp>
      <p:cxnSp>
        <p:nvCxnSpPr>
          <p:cNvPr id="8" name="直接箭头连接符 7"/>
          <p:cNvCxnSpPr>
            <a:stCxn id="16" idx="2"/>
            <a:endCxn id="6" idx="0"/>
          </p:cNvCxnSpPr>
          <p:nvPr/>
        </p:nvCxnSpPr>
        <p:spPr>
          <a:xfrm flipH="1">
            <a:off x="1253490" y="1457089"/>
            <a:ext cx="1270" cy="193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9" idx="0"/>
          </p:cNvCxnSpPr>
          <p:nvPr/>
        </p:nvCxnSpPr>
        <p:spPr>
          <a:xfrm flipH="1">
            <a:off x="941070" y="1925082"/>
            <a:ext cx="325120" cy="1511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5"/>
          <p:cNvSpPr/>
          <p:nvPr/>
        </p:nvSpPr>
        <p:spPr bwMode="auto">
          <a:xfrm>
            <a:off x="1282700" y="2082563"/>
            <a:ext cx="617219" cy="2571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28-bit</a:t>
            </a:r>
            <a:endParaRPr lang="en-US" sz="1400" dirty="0"/>
          </a:p>
        </p:txBody>
      </p:sp>
      <p:cxnSp>
        <p:nvCxnSpPr>
          <p:cNvPr id="21" name="直接箭头连接符 20"/>
          <p:cNvCxnSpPr>
            <a:stCxn id="6" idx="4"/>
            <a:endCxn id="30" idx="0"/>
          </p:cNvCxnSpPr>
          <p:nvPr/>
        </p:nvCxnSpPr>
        <p:spPr>
          <a:xfrm>
            <a:off x="1253490" y="1925082"/>
            <a:ext cx="337820" cy="1574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下箭头 37"/>
          <p:cNvSpPr/>
          <p:nvPr/>
        </p:nvSpPr>
        <p:spPr>
          <a:xfrm>
            <a:off x="1320799" y="2355613"/>
            <a:ext cx="548639" cy="332399"/>
          </a:xfrm>
          <a:prstGeom prst="downArrow">
            <a:avLst>
              <a:gd name="adj1" fmla="val 58333"/>
              <a:gd name="adj2" fmla="val 39684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1409699" y="2330213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&lt;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40" name="Rectangle 5"/>
          <p:cNvSpPr/>
          <p:nvPr/>
        </p:nvSpPr>
        <p:spPr bwMode="auto">
          <a:xfrm>
            <a:off x="609600" y="2698513"/>
            <a:ext cx="617219" cy="2571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28-bit</a:t>
            </a:r>
            <a:endParaRPr lang="en-US" sz="1400" dirty="0"/>
          </a:p>
        </p:txBody>
      </p:sp>
      <p:sp>
        <p:nvSpPr>
          <p:cNvPr id="41" name="Rectangle 5"/>
          <p:cNvSpPr/>
          <p:nvPr/>
        </p:nvSpPr>
        <p:spPr bwMode="auto">
          <a:xfrm>
            <a:off x="1282700" y="2704863"/>
            <a:ext cx="617219" cy="2571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28-bit</a:t>
            </a:r>
            <a:endParaRPr lang="en-US" sz="1400" dirty="0"/>
          </a:p>
        </p:txBody>
      </p:sp>
      <p:sp>
        <p:nvSpPr>
          <p:cNvPr id="42" name="椭圆 41"/>
          <p:cNvSpPr/>
          <p:nvPr/>
        </p:nvSpPr>
        <p:spPr>
          <a:xfrm>
            <a:off x="2222499" y="2698512"/>
            <a:ext cx="754380" cy="27432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PC2</a:t>
            </a:r>
            <a:endParaRPr lang="en-US" sz="1400" dirty="0"/>
          </a:p>
        </p:txBody>
      </p:sp>
      <p:cxnSp>
        <p:nvCxnSpPr>
          <p:cNvPr id="28" name="直接箭头连接符 27"/>
          <p:cNvCxnSpPr>
            <a:stCxn id="41" idx="3"/>
            <a:endCxn id="42" idx="2"/>
          </p:cNvCxnSpPr>
          <p:nvPr/>
        </p:nvCxnSpPr>
        <p:spPr>
          <a:xfrm>
            <a:off x="1899919" y="2833451"/>
            <a:ext cx="322580" cy="2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下箭头 65"/>
          <p:cNvSpPr/>
          <p:nvPr/>
        </p:nvSpPr>
        <p:spPr>
          <a:xfrm>
            <a:off x="670560" y="2342913"/>
            <a:ext cx="548639" cy="332399"/>
          </a:xfrm>
          <a:prstGeom prst="downArrow">
            <a:avLst>
              <a:gd name="adj1" fmla="val 58333"/>
              <a:gd name="adj2" fmla="val 39684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7" name="TextBox 66"/>
          <p:cNvSpPr txBox="1"/>
          <p:nvPr/>
        </p:nvSpPr>
        <p:spPr>
          <a:xfrm>
            <a:off x="759460" y="2317513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&lt;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68" name="下箭头 67"/>
          <p:cNvSpPr/>
          <p:nvPr/>
        </p:nvSpPr>
        <p:spPr>
          <a:xfrm>
            <a:off x="1320799" y="2977913"/>
            <a:ext cx="548639" cy="332399"/>
          </a:xfrm>
          <a:prstGeom prst="downArrow">
            <a:avLst>
              <a:gd name="adj1" fmla="val 58333"/>
              <a:gd name="adj2" fmla="val 39684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1432559" y="2952513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&lt;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70" name="Rectangle 5"/>
          <p:cNvSpPr/>
          <p:nvPr/>
        </p:nvSpPr>
        <p:spPr bwMode="auto">
          <a:xfrm>
            <a:off x="632460" y="3320813"/>
            <a:ext cx="617219" cy="2571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28-bit</a:t>
            </a:r>
            <a:endParaRPr lang="en-US" sz="1400" dirty="0"/>
          </a:p>
        </p:txBody>
      </p:sp>
      <p:sp>
        <p:nvSpPr>
          <p:cNvPr id="71" name="Rectangle 5"/>
          <p:cNvSpPr/>
          <p:nvPr/>
        </p:nvSpPr>
        <p:spPr bwMode="auto">
          <a:xfrm>
            <a:off x="1282700" y="3327163"/>
            <a:ext cx="617219" cy="2571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28-bit</a:t>
            </a:r>
            <a:endParaRPr lang="en-US" sz="1400" dirty="0"/>
          </a:p>
        </p:txBody>
      </p:sp>
      <p:sp>
        <p:nvSpPr>
          <p:cNvPr id="72" name="椭圆 71"/>
          <p:cNvSpPr/>
          <p:nvPr/>
        </p:nvSpPr>
        <p:spPr>
          <a:xfrm>
            <a:off x="2222499" y="3320812"/>
            <a:ext cx="754380" cy="27432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PC2</a:t>
            </a:r>
            <a:endParaRPr lang="en-US" sz="1400" dirty="0"/>
          </a:p>
        </p:txBody>
      </p:sp>
      <p:cxnSp>
        <p:nvCxnSpPr>
          <p:cNvPr id="73" name="直接箭头连接符 72"/>
          <p:cNvCxnSpPr>
            <a:stCxn id="71" idx="3"/>
            <a:endCxn id="72" idx="2"/>
          </p:cNvCxnSpPr>
          <p:nvPr/>
        </p:nvCxnSpPr>
        <p:spPr>
          <a:xfrm>
            <a:off x="1899919" y="3455751"/>
            <a:ext cx="322580" cy="2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下箭头 73"/>
          <p:cNvSpPr/>
          <p:nvPr/>
        </p:nvSpPr>
        <p:spPr>
          <a:xfrm>
            <a:off x="670560" y="2965213"/>
            <a:ext cx="548639" cy="332399"/>
          </a:xfrm>
          <a:prstGeom prst="downArrow">
            <a:avLst>
              <a:gd name="adj1" fmla="val 58333"/>
              <a:gd name="adj2" fmla="val 39684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5" name="TextBox 74"/>
          <p:cNvSpPr txBox="1"/>
          <p:nvPr/>
        </p:nvSpPr>
        <p:spPr>
          <a:xfrm>
            <a:off x="759460" y="2939813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&lt;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76" name="下箭头 75"/>
          <p:cNvSpPr/>
          <p:nvPr/>
        </p:nvSpPr>
        <p:spPr>
          <a:xfrm>
            <a:off x="1320799" y="3600213"/>
            <a:ext cx="548639" cy="332399"/>
          </a:xfrm>
          <a:prstGeom prst="downArrow">
            <a:avLst>
              <a:gd name="adj1" fmla="val 58333"/>
              <a:gd name="adj2" fmla="val 39684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7" name="TextBox 76"/>
          <p:cNvSpPr txBox="1"/>
          <p:nvPr/>
        </p:nvSpPr>
        <p:spPr>
          <a:xfrm>
            <a:off x="1371599" y="3574813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</a:t>
            </a:r>
            <a:r>
              <a:rPr lang="en-US" sz="1400" b="1" dirty="0" smtClean="0"/>
              <a:t>&lt;&lt;</a:t>
            </a:r>
            <a:endParaRPr lang="en-US" sz="1400" b="1" dirty="0"/>
          </a:p>
        </p:txBody>
      </p:sp>
      <p:sp>
        <p:nvSpPr>
          <p:cNvPr id="78" name="Rectangle 5"/>
          <p:cNvSpPr/>
          <p:nvPr/>
        </p:nvSpPr>
        <p:spPr bwMode="auto">
          <a:xfrm>
            <a:off x="632460" y="3943113"/>
            <a:ext cx="617219" cy="2571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28-bit</a:t>
            </a:r>
            <a:endParaRPr lang="en-US" sz="1400" dirty="0"/>
          </a:p>
        </p:txBody>
      </p:sp>
      <p:sp>
        <p:nvSpPr>
          <p:cNvPr id="79" name="Rectangle 5"/>
          <p:cNvSpPr/>
          <p:nvPr/>
        </p:nvSpPr>
        <p:spPr bwMode="auto">
          <a:xfrm>
            <a:off x="1282700" y="3949463"/>
            <a:ext cx="617219" cy="2571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28-bit</a:t>
            </a:r>
            <a:endParaRPr lang="en-US" sz="1400" dirty="0"/>
          </a:p>
        </p:txBody>
      </p:sp>
      <p:sp>
        <p:nvSpPr>
          <p:cNvPr id="80" name="椭圆 79"/>
          <p:cNvSpPr/>
          <p:nvPr/>
        </p:nvSpPr>
        <p:spPr>
          <a:xfrm>
            <a:off x="2222499" y="3943112"/>
            <a:ext cx="754380" cy="27432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PC2</a:t>
            </a:r>
            <a:endParaRPr lang="en-US" sz="1400" dirty="0"/>
          </a:p>
        </p:txBody>
      </p:sp>
      <p:cxnSp>
        <p:nvCxnSpPr>
          <p:cNvPr id="81" name="直接箭头连接符 80"/>
          <p:cNvCxnSpPr>
            <a:stCxn id="79" idx="3"/>
            <a:endCxn id="80" idx="2"/>
          </p:cNvCxnSpPr>
          <p:nvPr/>
        </p:nvCxnSpPr>
        <p:spPr>
          <a:xfrm>
            <a:off x="1899919" y="4078051"/>
            <a:ext cx="322580" cy="2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下箭头 81"/>
          <p:cNvSpPr/>
          <p:nvPr/>
        </p:nvSpPr>
        <p:spPr>
          <a:xfrm>
            <a:off x="670560" y="3587513"/>
            <a:ext cx="548639" cy="332399"/>
          </a:xfrm>
          <a:prstGeom prst="downArrow">
            <a:avLst>
              <a:gd name="adj1" fmla="val 58333"/>
              <a:gd name="adj2" fmla="val 39684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3" name="TextBox 82"/>
          <p:cNvSpPr txBox="1"/>
          <p:nvPr/>
        </p:nvSpPr>
        <p:spPr>
          <a:xfrm>
            <a:off x="708660" y="3562113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</a:t>
            </a:r>
            <a:r>
              <a:rPr lang="en-US" sz="1400" b="1" dirty="0" smtClean="0"/>
              <a:t>&lt;&lt;</a:t>
            </a:r>
            <a:endParaRPr lang="en-US" sz="1400" b="1" dirty="0"/>
          </a:p>
        </p:txBody>
      </p:sp>
      <p:sp>
        <p:nvSpPr>
          <p:cNvPr id="84" name="下箭头 83"/>
          <p:cNvSpPr/>
          <p:nvPr/>
        </p:nvSpPr>
        <p:spPr>
          <a:xfrm>
            <a:off x="1320799" y="4501913"/>
            <a:ext cx="548639" cy="332399"/>
          </a:xfrm>
          <a:prstGeom prst="downArrow">
            <a:avLst>
              <a:gd name="adj1" fmla="val 58333"/>
              <a:gd name="adj2" fmla="val 39684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5" name="TextBox 84"/>
          <p:cNvSpPr txBox="1"/>
          <p:nvPr/>
        </p:nvSpPr>
        <p:spPr>
          <a:xfrm>
            <a:off x="1409699" y="4476513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&lt;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86" name="Rectangle 5"/>
          <p:cNvSpPr/>
          <p:nvPr/>
        </p:nvSpPr>
        <p:spPr bwMode="auto">
          <a:xfrm>
            <a:off x="632460" y="4844813"/>
            <a:ext cx="617219" cy="2571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28-bit</a:t>
            </a:r>
            <a:endParaRPr lang="en-US" sz="1400" dirty="0"/>
          </a:p>
        </p:txBody>
      </p:sp>
      <p:sp>
        <p:nvSpPr>
          <p:cNvPr id="87" name="Rectangle 5"/>
          <p:cNvSpPr/>
          <p:nvPr/>
        </p:nvSpPr>
        <p:spPr bwMode="auto">
          <a:xfrm>
            <a:off x="1282700" y="4851163"/>
            <a:ext cx="617219" cy="2571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28-bit</a:t>
            </a:r>
            <a:endParaRPr lang="en-US" sz="1400" dirty="0"/>
          </a:p>
        </p:txBody>
      </p:sp>
      <p:sp>
        <p:nvSpPr>
          <p:cNvPr id="88" name="椭圆 87"/>
          <p:cNvSpPr/>
          <p:nvPr/>
        </p:nvSpPr>
        <p:spPr>
          <a:xfrm>
            <a:off x="2222499" y="4844812"/>
            <a:ext cx="754380" cy="27432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PC2</a:t>
            </a:r>
            <a:endParaRPr lang="en-US" sz="1400" dirty="0"/>
          </a:p>
        </p:txBody>
      </p:sp>
      <p:cxnSp>
        <p:nvCxnSpPr>
          <p:cNvPr id="89" name="直接箭头连接符 88"/>
          <p:cNvCxnSpPr>
            <a:stCxn id="87" idx="3"/>
            <a:endCxn id="88" idx="2"/>
          </p:cNvCxnSpPr>
          <p:nvPr/>
        </p:nvCxnSpPr>
        <p:spPr>
          <a:xfrm>
            <a:off x="1899919" y="4979751"/>
            <a:ext cx="322580" cy="2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下箭头 89"/>
          <p:cNvSpPr/>
          <p:nvPr/>
        </p:nvSpPr>
        <p:spPr>
          <a:xfrm>
            <a:off x="670560" y="4489213"/>
            <a:ext cx="548639" cy="332399"/>
          </a:xfrm>
          <a:prstGeom prst="downArrow">
            <a:avLst>
              <a:gd name="adj1" fmla="val 58333"/>
              <a:gd name="adj2" fmla="val 39684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759460" y="4463813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&lt;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92" name="下箭头 91"/>
          <p:cNvSpPr/>
          <p:nvPr/>
        </p:nvSpPr>
        <p:spPr>
          <a:xfrm>
            <a:off x="1320799" y="5124213"/>
            <a:ext cx="548639" cy="332399"/>
          </a:xfrm>
          <a:prstGeom prst="downArrow">
            <a:avLst>
              <a:gd name="adj1" fmla="val 58333"/>
              <a:gd name="adj2" fmla="val 39684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3" name="TextBox 92"/>
          <p:cNvSpPr txBox="1"/>
          <p:nvPr/>
        </p:nvSpPr>
        <p:spPr>
          <a:xfrm>
            <a:off x="1371599" y="5098813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 &lt;&lt;</a:t>
            </a:r>
            <a:endParaRPr lang="en-US" sz="1400" b="1" dirty="0"/>
          </a:p>
        </p:txBody>
      </p:sp>
      <p:sp>
        <p:nvSpPr>
          <p:cNvPr id="94" name="Rectangle 5"/>
          <p:cNvSpPr/>
          <p:nvPr/>
        </p:nvSpPr>
        <p:spPr bwMode="auto">
          <a:xfrm>
            <a:off x="632460" y="5467113"/>
            <a:ext cx="617219" cy="2571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28-bit</a:t>
            </a:r>
            <a:endParaRPr lang="en-US" sz="1400" dirty="0"/>
          </a:p>
        </p:txBody>
      </p:sp>
      <p:sp>
        <p:nvSpPr>
          <p:cNvPr id="95" name="Rectangle 5"/>
          <p:cNvSpPr/>
          <p:nvPr/>
        </p:nvSpPr>
        <p:spPr bwMode="auto">
          <a:xfrm>
            <a:off x="1282700" y="5473463"/>
            <a:ext cx="617219" cy="2571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28-bit</a:t>
            </a:r>
            <a:endParaRPr lang="en-US" sz="1400" dirty="0"/>
          </a:p>
        </p:txBody>
      </p:sp>
      <p:sp>
        <p:nvSpPr>
          <p:cNvPr id="96" name="椭圆 95"/>
          <p:cNvSpPr/>
          <p:nvPr/>
        </p:nvSpPr>
        <p:spPr>
          <a:xfrm>
            <a:off x="2222499" y="5467112"/>
            <a:ext cx="754380" cy="27432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PC2</a:t>
            </a:r>
            <a:endParaRPr lang="en-US" sz="1400" dirty="0"/>
          </a:p>
        </p:txBody>
      </p:sp>
      <p:cxnSp>
        <p:nvCxnSpPr>
          <p:cNvPr id="97" name="直接箭头连接符 96"/>
          <p:cNvCxnSpPr>
            <a:stCxn id="95" idx="3"/>
            <a:endCxn id="96" idx="2"/>
          </p:cNvCxnSpPr>
          <p:nvPr/>
        </p:nvCxnSpPr>
        <p:spPr>
          <a:xfrm>
            <a:off x="1899919" y="5602051"/>
            <a:ext cx="322580" cy="2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下箭头 97"/>
          <p:cNvSpPr/>
          <p:nvPr/>
        </p:nvSpPr>
        <p:spPr>
          <a:xfrm>
            <a:off x="670560" y="5111513"/>
            <a:ext cx="548639" cy="332399"/>
          </a:xfrm>
          <a:prstGeom prst="downArrow">
            <a:avLst>
              <a:gd name="adj1" fmla="val 58333"/>
              <a:gd name="adj2" fmla="val 39684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9" name="TextBox 98"/>
          <p:cNvSpPr txBox="1"/>
          <p:nvPr/>
        </p:nvSpPr>
        <p:spPr>
          <a:xfrm>
            <a:off x="721360" y="5086113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 &lt;&lt;</a:t>
            </a:r>
            <a:endParaRPr lang="en-US" sz="1400" b="1" dirty="0"/>
          </a:p>
        </p:txBody>
      </p:sp>
      <p:sp>
        <p:nvSpPr>
          <p:cNvPr id="100" name="下箭头 99"/>
          <p:cNvSpPr/>
          <p:nvPr/>
        </p:nvSpPr>
        <p:spPr>
          <a:xfrm>
            <a:off x="1320799" y="6075681"/>
            <a:ext cx="548639" cy="332399"/>
          </a:xfrm>
          <a:prstGeom prst="downArrow">
            <a:avLst>
              <a:gd name="adj1" fmla="val 58333"/>
              <a:gd name="adj2" fmla="val 39684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1409699" y="6050281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&lt;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2" name="Rectangle 5"/>
          <p:cNvSpPr/>
          <p:nvPr/>
        </p:nvSpPr>
        <p:spPr bwMode="auto">
          <a:xfrm>
            <a:off x="632460" y="6431281"/>
            <a:ext cx="617219" cy="2571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28-bit</a:t>
            </a:r>
            <a:endParaRPr lang="en-US" sz="1400" dirty="0"/>
          </a:p>
        </p:txBody>
      </p:sp>
      <p:sp>
        <p:nvSpPr>
          <p:cNvPr id="103" name="Rectangle 5"/>
          <p:cNvSpPr/>
          <p:nvPr/>
        </p:nvSpPr>
        <p:spPr bwMode="auto">
          <a:xfrm>
            <a:off x="1282700" y="6437631"/>
            <a:ext cx="617219" cy="2571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28-bit</a:t>
            </a:r>
            <a:endParaRPr lang="en-US" sz="1400" dirty="0"/>
          </a:p>
        </p:txBody>
      </p:sp>
      <p:sp>
        <p:nvSpPr>
          <p:cNvPr id="104" name="椭圆 103"/>
          <p:cNvSpPr/>
          <p:nvPr/>
        </p:nvSpPr>
        <p:spPr>
          <a:xfrm>
            <a:off x="2222499" y="6431280"/>
            <a:ext cx="754380" cy="27432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PC2</a:t>
            </a:r>
            <a:endParaRPr lang="en-US" sz="1400" dirty="0"/>
          </a:p>
        </p:txBody>
      </p:sp>
      <p:cxnSp>
        <p:nvCxnSpPr>
          <p:cNvPr id="105" name="直接箭头连接符 104"/>
          <p:cNvCxnSpPr>
            <a:stCxn id="103" idx="3"/>
            <a:endCxn id="104" idx="2"/>
          </p:cNvCxnSpPr>
          <p:nvPr/>
        </p:nvCxnSpPr>
        <p:spPr>
          <a:xfrm>
            <a:off x="1899919" y="6566219"/>
            <a:ext cx="322580" cy="2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下箭头 105"/>
          <p:cNvSpPr/>
          <p:nvPr/>
        </p:nvSpPr>
        <p:spPr>
          <a:xfrm>
            <a:off x="670560" y="6062981"/>
            <a:ext cx="548639" cy="332399"/>
          </a:xfrm>
          <a:prstGeom prst="downArrow">
            <a:avLst>
              <a:gd name="adj1" fmla="val 58333"/>
              <a:gd name="adj2" fmla="val 39684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759460" y="6037581"/>
            <a:ext cx="54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&lt;</a:t>
            </a:r>
            <a:endParaRPr lang="en-US" sz="1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5"/>
              <p:cNvSpPr/>
              <p:nvPr/>
            </p:nvSpPr>
            <p:spPr bwMode="auto">
              <a:xfrm>
                <a:off x="3294381" y="2723913"/>
                <a:ext cx="1137919" cy="2159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48-bit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i="1" baseline="-25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94381" y="2723913"/>
                <a:ext cx="1137919" cy="2159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直接箭头连接符 109"/>
          <p:cNvCxnSpPr>
            <a:stCxn id="42" idx="6"/>
            <a:endCxn id="109" idx="1"/>
          </p:cNvCxnSpPr>
          <p:nvPr/>
        </p:nvCxnSpPr>
        <p:spPr>
          <a:xfrm flipV="1">
            <a:off x="2976879" y="2831863"/>
            <a:ext cx="317502" cy="38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5"/>
              <p:cNvSpPr/>
              <p:nvPr/>
            </p:nvSpPr>
            <p:spPr bwMode="auto">
              <a:xfrm>
                <a:off x="3302002" y="3346213"/>
                <a:ext cx="1137919" cy="2159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48-bit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i="1" baseline="-25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2002" y="3346213"/>
                <a:ext cx="1137919" cy="2159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接箭头连接符 111"/>
          <p:cNvCxnSpPr>
            <a:stCxn id="72" idx="6"/>
            <a:endCxn id="111" idx="1"/>
          </p:cNvCxnSpPr>
          <p:nvPr/>
        </p:nvCxnSpPr>
        <p:spPr>
          <a:xfrm flipV="1">
            <a:off x="2976879" y="3454163"/>
            <a:ext cx="325123" cy="38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5"/>
              <p:cNvSpPr/>
              <p:nvPr/>
            </p:nvSpPr>
            <p:spPr bwMode="auto">
              <a:xfrm>
                <a:off x="3309623" y="3968513"/>
                <a:ext cx="1137919" cy="2159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48-bit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9623" y="3968513"/>
                <a:ext cx="1137919" cy="2159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接箭头连接符 113"/>
          <p:cNvCxnSpPr>
            <a:stCxn id="80" idx="6"/>
            <a:endCxn id="113" idx="1"/>
          </p:cNvCxnSpPr>
          <p:nvPr/>
        </p:nvCxnSpPr>
        <p:spPr>
          <a:xfrm flipV="1">
            <a:off x="2976879" y="4076463"/>
            <a:ext cx="332744" cy="38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5"/>
              <p:cNvSpPr/>
              <p:nvPr/>
            </p:nvSpPr>
            <p:spPr bwMode="auto">
              <a:xfrm>
                <a:off x="3309623" y="4882913"/>
                <a:ext cx="1137919" cy="2159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48-bit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9623" y="4882913"/>
                <a:ext cx="1137919" cy="2159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直接箭头连接符 115"/>
          <p:cNvCxnSpPr>
            <a:stCxn id="88" idx="6"/>
            <a:endCxn id="115" idx="1"/>
          </p:cNvCxnSpPr>
          <p:nvPr/>
        </p:nvCxnSpPr>
        <p:spPr>
          <a:xfrm>
            <a:off x="2976879" y="4981972"/>
            <a:ext cx="332744" cy="88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5"/>
              <p:cNvSpPr/>
              <p:nvPr/>
            </p:nvSpPr>
            <p:spPr bwMode="auto">
              <a:xfrm>
                <a:off x="3309623" y="5505213"/>
                <a:ext cx="1137919" cy="2159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48-bit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i="1" baseline="-25000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9623" y="5505213"/>
                <a:ext cx="1137919" cy="2159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直接箭头连接符 117"/>
          <p:cNvCxnSpPr>
            <a:stCxn id="96" idx="6"/>
            <a:endCxn id="117" idx="1"/>
          </p:cNvCxnSpPr>
          <p:nvPr/>
        </p:nvCxnSpPr>
        <p:spPr>
          <a:xfrm>
            <a:off x="2976879" y="5604272"/>
            <a:ext cx="332744" cy="88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5"/>
              <p:cNvSpPr/>
              <p:nvPr/>
            </p:nvSpPr>
            <p:spPr bwMode="auto">
              <a:xfrm>
                <a:off x="3309623" y="6457713"/>
                <a:ext cx="1137919" cy="2159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48-bit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i="1" baseline="-25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9623" y="6457713"/>
                <a:ext cx="1137919" cy="21590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接箭头连接符 119"/>
          <p:cNvCxnSpPr>
            <a:stCxn id="104" idx="6"/>
            <a:endCxn id="119" idx="1"/>
          </p:cNvCxnSpPr>
          <p:nvPr/>
        </p:nvCxnSpPr>
        <p:spPr>
          <a:xfrm flipV="1">
            <a:off x="2976879" y="6565663"/>
            <a:ext cx="332744" cy="2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869" y="1498600"/>
            <a:ext cx="4095531" cy="185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126009"/>
            <a:ext cx="2013059" cy="196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60" name="TextBox 2059"/>
              <p:cNvSpPr txBox="1"/>
              <p:nvPr/>
            </p:nvSpPr>
            <p:spPr>
              <a:xfrm>
                <a:off x="6366546" y="1066800"/>
                <a:ext cx="10065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</a:rPr>
                        <m:t>PC</m:t>
                      </m:r>
                      <m:r>
                        <a:rPr lang="en-US" sz="2000" i="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60" name="TextBox 20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546" y="1066800"/>
                <a:ext cx="1006529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6346825" y="3769146"/>
                <a:ext cx="10065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</a:rPr>
                        <m:t>PC</m:t>
                      </m:r>
                      <m:r>
                        <a:rPr lang="en-US" sz="2000" i="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825" y="3769146"/>
                <a:ext cx="1006529" cy="4001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4800600" y="3327400"/>
                <a:ext cx="3759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64-bit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000" dirty="0" smtClean="0"/>
                  <a:t> 56-bit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327400"/>
                <a:ext cx="3759200" cy="400110"/>
              </a:xfrm>
              <a:prstGeom prst="rect">
                <a:avLst/>
              </a:prstGeom>
              <a:blipFill rotWithShape="0">
                <a:blip r:embed="rId14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5715000" y="6076890"/>
                <a:ext cx="2362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56-bit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 smtClean="0"/>
                  <a:t>48-bit</a:t>
                </a: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6076890"/>
                <a:ext cx="2362200" cy="400110"/>
              </a:xfrm>
              <a:prstGeom prst="rect">
                <a:avLst/>
              </a:prstGeom>
              <a:blipFill rotWithShape="0">
                <a:blip r:embed="rId15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75722" y="4209674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22" y="4209674"/>
                <a:ext cx="125034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45000" r="-4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1520886" y="4204733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886" y="4204733"/>
                <a:ext cx="125034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42857" r="-3809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878840" y="5787014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40" y="5787014"/>
                <a:ext cx="125034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42857" r="-38095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1524004" y="5782073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4" y="5782073"/>
                <a:ext cx="125034" cy="276999"/>
              </a:xfrm>
              <a:prstGeom prst="rect">
                <a:avLst/>
              </a:prstGeom>
              <a:blipFill rotWithShape="0">
                <a:blip r:embed="rId19"/>
                <a:stretch>
                  <a:fillRect l="-42857" r="-3809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145792" y="1588008"/>
                <a:ext cx="2354940" cy="86177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 circular </a:t>
                </a:r>
                <a:r>
                  <a:rPr lang="en-US" sz="1400" dirty="0">
                    <a:solidFill>
                      <a:srgbClr val="FF0000"/>
                    </a:solidFill>
                  </a:rPr>
                  <a:t>rotation of 1</a:t>
                </a:r>
                <a:r>
                  <a:rPr lang="en-US" sz="1400" dirty="0" smtClean="0">
                    <a:solidFill>
                      <a:srgbClr val="FF0000"/>
                    </a:solidFill>
                  </a:rPr>
                  <a:t> bit </a:t>
                </a:r>
                <a:r>
                  <a:rPr lang="en-US" sz="1400" dirty="0">
                    <a:solidFill>
                      <a:srgbClr val="FF0000"/>
                    </a:solidFill>
                  </a:rPr>
                  <a:t>to </a:t>
                </a:r>
                <a:r>
                  <a:rPr lang="en-US" sz="1400" dirty="0" smtClean="0">
                    <a:solidFill>
                      <a:srgbClr val="FF0000"/>
                    </a:solidFill>
                  </a:rPr>
                  <a:t>the </a:t>
                </a:r>
              </a:p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 left to 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US" sz="1400" dirty="0" smtClean="0">
                  <a:solidFill>
                    <a:srgbClr val="FF0000"/>
                  </a:solidFill>
                </a:endParaRPr>
              </a:p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 circular </a:t>
                </a:r>
                <a:r>
                  <a:rPr lang="en-US" sz="1400" dirty="0">
                    <a:solidFill>
                      <a:srgbClr val="FF0000"/>
                    </a:solidFill>
                  </a:rPr>
                  <a:t>rotation of 2 bits </a:t>
                </a:r>
                <a:r>
                  <a:rPr lang="en-US" sz="1400" dirty="0" smtClean="0">
                    <a:solidFill>
                      <a:srgbClr val="FF0000"/>
                    </a:solidFill>
                  </a:rPr>
                  <a:t>to the </a:t>
                </a:r>
              </a:p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 left to generate other keys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792" y="1588008"/>
                <a:ext cx="2354940" cy="861774"/>
              </a:xfrm>
              <a:prstGeom prst="rect">
                <a:avLst/>
              </a:prstGeom>
              <a:blipFill rotWithShape="0">
                <a:blip r:embed="rId20"/>
                <a:stretch>
                  <a:fillRect l="-2577" t="-6294" r="-3608" b="-1049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>
            <a:stCxn id="4" idx="1"/>
          </p:cNvCxnSpPr>
          <p:nvPr/>
        </p:nvCxnSpPr>
        <p:spPr>
          <a:xfrm flipH="1">
            <a:off x="1645920" y="2018895"/>
            <a:ext cx="499872" cy="465206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1"/>
          </p:cNvCxnSpPr>
          <p:nvPr/>
        </p:nvCxnSpPr>
        <p:spPr>
          <a:xfrm flipH="1">
            <a:off x="1684020" y="2018895"/>
            <a:ext cx="461772" cy="1125217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4" idx="1"/>
          </p:cNvCxnSpPr>
          <p:nvPr/>
        </p:nvCxnSpPr>
        <p:spPr>
          <a:xfrm flipH="1">
            <a:off x="1630680" y="2018895"/>
            <a:ext cx="515112" cy="2598806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4" idx="1"/>
          </p:cNvCxnSpPr>
          <p:nvPr/>
        </p:nvCxnSpPr>
        <p:spPr>
          <a:xfrm flipH="1">
            <a:off x="1629214" y="2018895"/>
            <a:ext cx="516578" cy="4153305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62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</p:spPr>
            <p:txBody>
              <a:bodyPr>
                <a:normAutofit/>
              </a:bodyPr>
              <a:lstStyle/>
              <a:p>
                <a:pPr marL="342900" indent="-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1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5"/>
              <p:cNvSpPr/>
              <p:nvPr/>
            </p:nvSpPr>
            <p:spPr bwMode="auto">
              <a:xfrm>
                <a:off x="609600" y="1992530"/>
                <a:ext cx="1234438" cy="33895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992530"/>
                <a:ext cx="1234438" cy="3389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Rectangle 5"/>
              <p:cNvSpPr/>
              <p:nvPr/>
            </p:nvSpPr>
            <p:spPr bwMode="auto">
              <a:xfrm>
                <a:off x="2778763" y="1992530"/>
                <a:ext cx="1234438" cy="33895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8763" y="1992530"/>
                <a:ext cx="1234438" cy="3389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Rectangle 5"/>
              <p:cNvSpPr/>
              <p:nvPr/>
            </p:nvSpPr>
            <p:spPr bwMode="auto">
              <a:xfrm>
                <a:off x="612140" y="4807980"/>
                <a:ext cx="1234438" cy="39772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2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2140" y="4807980"/>
                <a:ext cx="1234438" cy="39772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Rectangle 5"/>
              <p:cNvSpPr/>
              <p:nvPr/>
            </p:nvSpPr>
            <p:spPr bwMode="auto">
              <a:xfrm>
                <a:off x="2781303" y="4807980"/>
                <a:ext cx="1234438" cy="39772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1303" y="4807980"/>
                <a:ext cx="1234438" cy="39772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/>
          <p:cNvCxnSpPr>
            <a:stCxn id="121" idx="2"/>
          </p:cNvCxnSpPr>
          <p:nvPr/>
        </p:nvCxnSpPr>
        <p:spPr>
          <a:xfrm flipH="1">
            <a:off x="1221741" y="2331483"/>
            <a:ext cx="5078" cy="742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/>
          <p:cNvCxnSpPr>
            <a:stCxn id="181" idx="2"/>
          </p:cNvCxnSpPr>
          <p:nvPr/>
        </p:nvCxnSpPr>
        <p:spPr>
          <a:xfrm>
            <a:off x="3395982" y="2331484"/>
            <a:ext cx="2540" cy="1559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8" idx="6"/>
          </p:cNvCxnSpPr>
          <p:nvPr/>
        </p:nvCxnSpPr>
        <p:spPr>
          <a:xfrm flipH="1">
            <a:off x="3101341" y="3264932"/>
            <a:ext cx="2798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椭圆 17"/>
              <p:cNvSpPr/>
              <p:nvPr/>
            </p:nvSpPr>
            <p:spPr>
              <a:xfrm>
                <a:off x="1945641" y="3036332"/>
                <a:ext cx="1155700" cy="457200"/>
              </a:xfrm>
              <a:prstGeom prst="ellipse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,⋅)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椭圆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641" y="3036332"/>
                <a:ext cx="1155700" cy="457200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直接箭头连接符 187"/>
          <p:cNvCxnSpPr>
            <a:stCxn id="18" idx="2"/>
          </p:cNvCxnSpPr>
          <p:nvPr/>
        </p:nvCxnSpPr>
        <p:spPr>
          <a:xfrm flipH="1" flipV="1">
            <a:off x="1412241" y="3261499"/>
            <a:ext cx="533400" cy="34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endCxn id="182" idx="0"/>
          </p:cNvCxnSpPr>
          <p:nvPr/>
        </p:nvCxnSpPr>
        <p:spPr>
          <a:xfrm flipH="1">
            <a:off x="1229359" y="3891255"/>
            <a:ext cx="2166624" cy="916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/>
          <p:nvPr/>
        </p:nvCxnSpPr>
        <p:spPr>
          <a:xfrm flipH="1">
            <a:off x="1215391" y="3448566"/>
            <a:ext cx="6350" cy="44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endCxn id="183" idx="0"/>
          </p:cNvCxnSpPr>
          <p:nvPr/>
        </p:nvCxnSpPr>
        <p:spPr>
          <a:xfrm>
            <a:off x="1215391" y="3891255"/>
            <a:ext cx="2183131" cy="916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267200" y="2843503"/>
                <a:ext cx="4876797" cy="1471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⊕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843503"/>
                <a:ext cx="4876797" cy="1471813"/>
              </a:xfrm>
              <a:prstGeom prst="rect">
                <a:avLst/>
              </a:prstGeom>
              <a:blipFill rotWithShape="0">
                <a:blip r:embed="rId9"/>
                <a:stretch>
                  <a:fillRect l="-1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661555" y="1600200"/>
            <a:ext cx="112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32-bit </a:t>
            </a:r>
            <a:endParaRPr lang="en-US" dirty="0"/>
          </a:p>
        </p:txBody>
      </p:sp>
      <p:sp>
        <p:nvSpPr>
          <p:cNvPr id="190" name="TextBox 189"/>
          <p:cNvSpPr txBox="1"/>
          <p:nvPr/>
        </p:nvSpPr>
        <p:spPr>
          <a:xfrm>
            <a:off x="2838105" y="1600200"/>
            <a:ext cx="112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32-bit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48732" y="2975513"/>
                <a:ext cx="5642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32" y="2975513"/>
                <a:ext cx="564257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96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en-US" dirty="0" smtClean="0"/>
                  <a:t>The DES Mangler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,⋅)</m:t>
                    </m:r>
                  </m:oMath>
                </a14:m>
                <a:endParaRPr lang="en-US" sz="31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blipFill rotWithShape="0">
                <a:blip r:embed="rId3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5"/>
              <p:cNvSpPr/>
              <p:nvPr/>
            </p:nvSpPr>
            <p:spPr bwMode="auto">
              <a:xfrm>
                <a:off x="372092" y="1524000"/>
                <a:ext cx="1234438" cy="27432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092" y="1524000"/>
                <a:ext cx="1234438" cy="2743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5"/>
              <p:cNvSpPr/>
              <p:nvPr/>
            </p:nvSpPr>
            <p:spPr bwMode="auto">
              <a:xfrm>
                <a:off x="2541255" y="1524000"/>
                <a:ext cx="1770378" cy="27432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1255" y="1524000"/>
                <a:ext cx="1770378" cy="2743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72092" y="1143000"/>
                <a:ext cx="11201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>
                          <a:latin typeface="Cambria Math" panose="02040503050406030204" pitchFamily="18" charset="0"/>
                        </a:rPr>
                        <m:t>32 </m:t>
                      </m:r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pitchFamily="18" charset="0"/>
                        </a:rPr>
                        <m:t>bits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92" y="1143000"/>
                <a:ext cx="1120141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878732" y="1143000"/>
                <a:ext cx="1120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pitchFamily="18" charset="0"/>
                        </a:rPr>
                        <m:t>bits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732" y="1143000"/>
                <a:ext cx="1120141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椭圆 2"/>
              <p:cNvSpPr/>
              <p:nvPr/>
            </p:nvSpPr>
            <p:spPr>
              <a:xfrm>
                <a:off x="565436" y="2032000"/>
                <a:ext cx="838200" cy="393700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椭圆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36" y="2032000"/>
                <a:ext cx="838200" cy="393700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/>
          <p:cNvCxnSpPr>
            <a:stCxn id="22" idx="2"/>
            <a:endCxn id="3" idx="0"/>
          </p:cNvCxnSpPr>
          <p:nvPr/>
        </p:nvCxnSpPr>
        <p:spPr>
          <a:xfrm flipH="1">
            <a:off x="984536" y="1798320"/>
            <a:ext cx="4775" cy="2336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5"/>
              <p:cNvSpPr/>
              <p:nvPr/>
            </p:nvSpPr>
            <p:spPr bwMode="auto">
              <a:xfrm>
                <a:off x="94588" y="2609848"/>
                <a:ext cx="1770378" cy="27432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pitchFamily="18" charset="0"/>
                        </a:rPr>
                        <m:t>bits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588" y="2609848"/>
                <a:ext cx="1770378" cy="2743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接箭头连接符 45"/>
          <p:cNvCxnSpPr>
            <a:stCxn id="3" idx="4"/>
            <a:endCxn id="45" idx="0"/>
          </p:cNvCxnSpPr>
          <p:nvPr/>
        </p:nvCxnSpPr>
        <p:spPr>
          <a:xfrm flipH="1">
            <a:off x="979777" y="2425700"/>
            <a:ext cx="4759" cy="1841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45" idx="2"/>
          </p:cNvCxnSpPr>
          <p:nvPr/>
        </p:nvCxnSpPr>
        <p:spPr>
          <a:xfrm rot="16200000" flipH="1">
            <a:off x="1304099" y="2559846"/>
            <a:ext cx="360683" cy="100932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23" idx="2"/>
          </p:cNvCxnSpPr>
          <p:nvPr/>
        </p:nvCxnSpPr>
        <p:spPr>
          <a:xfrm rot="5400000">
            <a:off x="2089455" y="1907861"/>
            <a:ext cx="1446531" cy="122744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"/>
              <p:cNvSpPr/>
              <p:nvPr/>
            </p:nvSpPr>
            <p:spPr bwMode="auto">
              <a:xfrm>
                <a:off x="219692" y="3543301"/>
                <a:ext cx="3753512" cy="27432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pitchFamily="18" charset="0"/>
                        </a:rPr>
                        <m:t>bits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692" y="3543301"/>
                <a:ext cx="3753512" cy="2743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箭头连接符 57"/>
          <p:cNvCxnSpPr/>
          <p:nvPr/>
        </p:nvCxnSpPr>
        <p:spPr>
          <a:xfrm>
            <a:off x="2106750" y="3340101"/>
            <a:ext cx="2398" cy="203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219692" y="4267200"/>
                <a:ext cx="470848" cy="4572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92" y="4267200"/>
                <a:ext cx="470848" cy="4572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>
              <a:xfrm>
                <a:off x="686748" y="4267200"/>
                <a:ext cx="470848" cy="4572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48" y="4267200"/>
                <a:ext cx="470848" cy="4572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1157596" y="4267200"/>
                <a:ext cx="470848" cy="4572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96" y="4267200"/>
                <a:ext cx="470848" cy="4572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1624652" y="4267200"/>
                <a:ext cx="470848" cy="4572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652" y="4267200"/>
                <a:ext cx="470848" cy="45720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2097396" y="4267200"/>
                <a:ext cx="470848" cy="4572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96" y="4267200"/>
                <a:ext cx="470848" cy="4572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2564452" y="4267200"/>
                <a:ext cx="470848" cy="4572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452" y="4267200"/>
                <a:ext cx="470848" cy="4572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3035300" y="4267200"/>
                <a:ext cx="470848" cy="4572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300" y="4267200"/>
                <a:ext cx="470848" cy="45720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3502356" y="4267200"/>
                <a:ext cx="470848" cy="4572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356" y="4267200"/>
                <a:ext cx="470848" cy="4572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接箭头连接符 62"/>
          <p:cNvCxnSpPr>
            <a:endCxn id="59" idx="0"/>
          </p:cNvCxnSpPr>
          <p:nvPr/>
        </p:nvCxnSpPr>
        <p:spPr>
          <a:xfrm>
            <a:off x="451136" y="3822700"/>
            <a:ext cx="3980" cy="444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915017" y="3810000"/>
            <a:ext cx="3980" cy="444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1396812" y="3810000"/>
            <a:ext cx="3980" cy="444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1857992" y="3810000"/>
            <a:ext cx="3980" cy="444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>
            <a:off x="2320737" y="3810000"/>
            <a:ext cx="3980" cy="444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/>
          <p:nvPr/>
        </p:nvCxnSpPr>
        <p:spPr>
          <a:xfrm>
            <a:off x="2800967" y="3810000"/>
            <a:ext cx="3980" cy="444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>
            <a:off x="3273237" y="3810000"/>
            <a:ext cx="3980" cy="444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/>
          <p:nvPr/>
        </p:nvCxnSpPr>
        <p:spPr>
          <a:xfrm>
            <a:off x="3759012" y="3810000"/>
            <a:ext cx="3980" cy="444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5"/>
              <p:cNvSpPr/>
              <p:nvPr/>
            </p:nvSpPr>
            <p:spPr bwMode="auto">
              <a:xfrm>
                <a:off x="676892" y="5086348"/>
                <a:ext cx="2815608" cy="27432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0" dirty="0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</a:rPr>
                        <m:t>bit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6892" y="5086348"/>
                <a:ext cx="2815608" cy="2743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下箭头 65"/>
          <p:cNvSpPr/>
          <p:nvPr/>
        </p:nvSpPr>
        <p:spPr>
          <a:xfrm>
            <a:off x="1222992" y="4775200"/>
            <a:ext cx="1735789" cy="285748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68" name="直接箭头连接符 67"/>
          <p:cNvCxnSpPr>
            <a:stCxn id="88" idx="2"/>
            <a:endCxn id="100" idx="0"/>
          </p:cNvCxnSpPr>
          <p:nvPr/>
        </p:nvCxnSpPr>
        <p:spPr>
          <a:xfrm flipH="1">
            <a:off x="2083109" y="5360668"/>
            <a:ext cx="1587" cy="2019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5"/>
              <p:cNvSpPr/>
              <p:nvPr/>
            </p:nvSpPr>
            <p:spPr bwMode="auto">
              <a:xfrm>
                <a:off x="676892" y="6151880"/>
                <a:ext cx="2815608" cy="32512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6892" y="6151880"/>
                <a:ext cx="2815608" cy="3251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椭圆 99"/>
              <p:cNvSpPr/>
              <p:nvPr/>
            </p:nvSpPr>
            <p:spPr>
              <a:xfrm>
                <a:off x="1828800" y="5562600"/>
                <a:ext cx="508617" cy="4128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0" name="椭圆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562600"/>
                <a:ext cx="508617" cy="412810"/>
              </a:xfrm>
              <a:prstGeom prst="ellipse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接箭头连接符 91"/>
          <p:cNvCxnSpPr>
            <a:stCxn id="100" idx="4"/>
            <a:endCxn id="97" idx="0"/>
          </p:cNvCxnSpPr>
          <p:nvPr/>
        </p:nvCxnSpPr>
        <p:spPr>
          <a:xfrm>
            <a:off x="2083109" y="5975410"/>
            <a:ext cx="1587" cy="1764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447800"/>
            <a:ext cx="1508760" cy="2526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473200"/>
            <a:ext cx="1965960" cy="1325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4533900" y="3962400"/>
                <a:ext cx="25400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dirty="0" smtClean="0"/>
                  <a:t>/ expansion function</a:t>
                </a:r>
                <a:endParaRPr lang="en-US" sz="20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900" y="3962400"/>
                <a:ext cx="2540015" cy="400110"/>
              </a:xfrm>
              <a:prstGeom prst="rect">
                <a:avLst/>
              </a:prstGeom>
              <a:blipFill rotWithShape="0">
                <a:blip r:embed="rId24"/>
                <a:stretch>
                  <a:fillRect t="-7576" r="-1442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6870700" y="2743200"/>
                <a:ext cx="1143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700" y="2743200"/>
                <a:ext cx="1143000" cy="461665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0" y="4498023"/>
            <a:ext cx="4480560" cy="1255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5621483" y="5735782"/>
                <a:ext cx="24557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483" y="5735782"/>
                <a:ext cx="2455717" cy="40011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67440" y="3094900"/>
                <a:ext cx="282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440" y="3094900"/>
                <a:ext cx="282129" cy="276999"/>
              </a:xfrm>
              <a:prstGeom prst="rect">
                <a:avLst/>
              </a:prstGeom>
              <a:blipFill rotWithShape="0">
                <a:blip r:embed="rId28"/>
                <a:stretch>
                  <a:fillRect l="-28261" t="-2222" r="-26087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</p:spPr>
            <p:txBody>
              <a:bodyPr>
                <a:normAutofit/>
              </a:bodyPr>
              <a:lstStyle/>
              <a:p>
                <a:pPr marL="342900" indent="-342900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-Boxes and Mixing Permutations</a:t>
                </a:r>
                <a:endParaRPr lang="en-US" sz="31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143000"/>
              </a:xfrm>
              <a:blipFill rotWithShape="0">
                <a:blip r:embed="rId3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2209800"/>
                <a:ext cx="9144000" cy="3169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400" b="1" dirty="0" smtClean="0"/>
                  <a:t>-boxes: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-entry of the table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Each box takes 6-bit blocks to 4-bit blocks and not invertible</a:t>
                </a:r>
              </a:p>
              <a:p>
                <a:pPr marL="1200150" lvl="2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Each box is a 4-to-1 function</a:t>
                </a:r>
              </a:p>
              <a:p>
                <a:pPr marL="1200150" lvl="2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Each row contains all 4-bit strings</a:t>
                </a:r>
              </a:p>
              <a:p>
                <a:pPr marL="1200150" lvl="2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Changing 1 bit of the input changes at least 2 bits of the output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Mixing Permutation: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 4 bit output of each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 smtClean="0"/>
                  <a:t>-box affects 6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 smtClean="0"/>
                  <a:t>-boxes in the next round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9800"/>
                <a:ext cx="9144000" cy="3169329"/>
              </a:xfrm>
              <a:prstGeom prst="rect">
                <a:avLst/>
              </a:prstGeom>
              <a:blipFill rotWithShape="0">
                <a:blip r:embed="rId4"/>
                <a:stretch>
                  <a:fillRect l="-1000" t="-193" b="-2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17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Double DES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445906"/>
                <a:ext cx="9144000" cy="4726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CONSTRUCTION: 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𝟐𝐄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𝐃𝐄𝐒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𝐃𝐄𝐒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dirty="0" smtClean="0"/>
                  <a:t>key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 smtClean="0"/>
                  <a:t>=112; block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 dirty="0" smtClean="0"/>
                  <a:t>=64 //attack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56</m:t>
                        </m:r>
                      </m:sup>
                    </m:sSup>
                  </m:oMath>
                </a14:m>
                <a:endParaRPr lang="en-US" sz="20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Meet-in-the-middle-attack:</a:t>
                </a:r>
                <a:endParaRPr lang="en-US" sz="2400" b="1" dirty="0"/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b="1" dirty="0" smtClean="0"/>
                  <a:t>Input</a:t>
                </a:r>
                <a:r>
                  <a:rPr lang="en-US" sz="2000" dirty="0" smtClean="0"/>
                  <a:t>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dirty="0">
                        <a:latin typeface="Cambria Math" panose="02040503050406030204" pitchFamily="18" charset="0"/>
                      </a:rPr>
                      <m:t>𝟐𝐄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 smtClean="0"/>
                  <a:t> for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56</m:t>
                        </m:r>
                      </m:sup>
                    </m:sSup>
                  </m:oMath>
                </a14:m>
                <a:endParaRPr lang="en-US" sz="20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b="1" dirty="0" smtClean="0"/>
                  <a:t>Output</a:t>
                </a:r>
                <a:r>
                  <a:rPr lang="en-US" sz="2000" dirty="0" smtClean="0"/>
                  <a:t>: the key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/>
              </a:p>
              <a:p>
                <a:pPr marL="1257300" lvl="2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; 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do</m:t>
                    </m:r>
                    <m:r>
                      <a:rPr lang="en-US" sz="2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∪{(</m:t>
                    </m:r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𝐃𝐄𝐒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do</m:t>
                    </m:r>
                    <m:r>
                      <a:rPr lang="en-US" sz="2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∪{(</m:t>
                    </m:r>
                    <m:r>
                      <a:rPr lang="en-US" sz="2000" b="1" i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𝐃𝐄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p>
                        <m:r>
                          <a:rPr lang="en-US" sz="20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𝐃𝐄𝐒</m:t>
                    </m:r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𝐃𝐄</m:t>
                    </m:r>
                    <m:sSup>
                      <m:sSupPr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p>
                        <m:r>
                          <a:rPr lang="en-US" sz="2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b="1" dirty="0" smtClean="0"/>
                  <a:t>Analysis</a:t>
                </a:r>
                <a:r>
                  <a:rPr lang="en-US" sz="2000" dirty="0" smtClean="0"/>
                  <a:t>: 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dirty="0" smtClean="0"/>
                  <a:t> is roughly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 smtClean="0"/>
                  <a:t>; then apply exhaustive search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dirty="0" smtClean="0"/>
                  <a:t>Complexity: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, space: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5906"/>
                <a:ext cx="9144000" cy="4726294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29" b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00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Triple DES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676400"/>
                <a:ext cx="9144000" cy="4223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CONSTRUCTIONs: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b="1" dirty="0" smtClean="0"/>
                  <a:t>Triple-DES</a:t>
                </a:r>
                <a:r>
                  <a:rPr lang="en-US" sz="2000" dirty="0" smtClean="0"/>
                  <a:t>:  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𝟑𝐄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𝐃𝐄𝐒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𝐃𝐄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dirty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𝐃𝐄𝐒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endParaRPr lang="en-US" sz="2000" dirty="0" smtClean="0"/>
              </a:p>
              <a:p>
                <a:pPr marL="1257300" lvl="2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dirty="0" smtClean="0"/>
                  <a:t>key length=168/MIM attack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b="0" i="1" baseline="30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baseline="30000" dirty="0" smtClean="0"/>
                  <a:t> 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b="1" dirty="0"/>
                  <a:t>Triple-DES</a:t>
                </a:r>
                <a:r>
                  <a:rPr lang="en-US" sz="2000" dirty="0"/>
                  <a:t>:  </a:t>
                </a:r>
                <a14:m>
                  <m:oMath xmlns:m="http://schemas.openxmlformats.org/officeDocument/2006/math">
                    <m:r>
                      <a:rPr lang="en-US" sz="2000" b="1" dirty="0">
                        <a:latin typeface="Cambria Math" panose="02040503050406030204" pitchFamily="18" charset="0"/>
                      </a:rPr>
                      <m:t>𝟑𝐄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dirty="0">
                        <a:latin typeface="Cambria Math" panose="02040503050406030204" pitchFamily="18" charset="0"/>
                      </a:rPr>
                      <m:t>𝐃𝐄𝐒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dirty="0">
                        <a:latin typeface="Cambria Math" panose="02040503050406030204" pitchFamily="18" charset="0"/>
                      </a:rPr>
                      <m:t>𝐃𝐄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dirty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dirty="0">
                        <a:latin typeface="Cambria Math" panose="02040503050406030204" pitchFamily="18" charset="0"/>
                      </a:rPr>
                      <m:t>𝐃𝐄𝐒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endParaRPr lang="en-US" sz="2000" dirty="0"/>
              </a:p>
              <a:p>
                <a:pPr marL="1257300" lvl="2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dirty="0"/>
                  <a:t>key </a:t>
                </a:r>
                <a:r>
                  <a:rPr lang="en-US" sz="2000" dirty="0" smtClean="0"/>
                  <a:t>length=112/attack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baseline="30000" dirty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2000" b="0" i="1" baseline="30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baseline="30000" dirty="0"/>
                  <a:t> </a:t>
                </a:r>
                <a:endParaRPr lang="en-US" sz="2000" baseline="300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b="1" dirty="0" smtClean="0"/>
                  <a:t>DESX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𝐄𝐗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𝐃𝐄𝐒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/>
              </a:p>
              <a:p>
                <a:pPr marL="1257300" lvl="2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dirty="0" smtClean="0"/>
                  <a:t>key length=184/attack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baseline="30000" dirty="0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2000" b="0" i="1" baseline="30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baseline="300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REMARKs: 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1999, widely used today, slow, 2-key </a:t>
                </a:r>
                <a:r>
                  <a:rPr lang="en-US" sz="2000" dirty="0" smtClean="0"/>
                  <a:t>outdate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 new industrial standard is AES</a:t>
                </a:r>
                <a:endParaRPr lang="en-US" baseline="3000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6400"/>
                <a:ext cx="9144000" cy="4223849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57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Advanced Encryption Standard</a:t>
            </a:r>
            <a:endParaRPr lang="en-US" sz="31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447800"/>
            <a:ext cx="9144000" cy="467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/>
              <a:t>The History of </a:t>
            </a:r>
            <a:r>
              <a:rPr lang="en-US" sz="2400" b="1" dirty="0"/>
              <a:t>Advanced Encryption Standard (AES)</a:t>
            </a:r>
            <a:r>
              <a:rPr lang="en-US" sz="2400" b="1" dirty="0" smtClean="0"/>
              <a:t>: FIPS 197</a:t>
            </a:r>
          </a:p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/>
              <a:t>1997:  NIST called for Advanced </a:t>
            </a:r>
            <a:r>
              <a:rPr lang="en-US" sz="2000" dirty="0"/>
              <a:t>Encryption Standard</a:t>
            </a:r>
            <a:endParaRPr lang="en-US" sz="2000" dirty="0" smtClean="0"/>
          </a:p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/>
              <a:t>1998: 15 proposals were submitted/ the 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AES workshop</a:t>
            </a:r>
          </a:p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/>
              <a:t>1999: 5 submissions were selected/the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AES workshop</a:t>
            </a:r>
          </a:p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/>
              <a:t>2000: NIST adopted Rijndael  (Belgium) /the  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AES workshop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/>
              <a:t>The Basics of </a:t>
            </a:r>
            <a:r>
              <a:rPr lang="en-US" sz="2400" b="1" dirty="0"/>
              <a:t>Advanced Encryption Standard (AES)</a:t>
            </a:r>
            <a:r>
              <a:rPr lang="en-US" sz="2400" b="1" dirty="0" smtClean="0"/>
              <a:t>:</a:t>
            </a:r>
          </a:p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/>
              <a:t>k</a:t>
            </a:r>
            <a:r>
              <a:rPr lang="en-US" sz="2000" dirty="0" smtClean="0"/>
              <a:t>ey length: 128-bit, 192-bit, or 256-bit</a:t>
            </a:r>
          </a:p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/>
              <a:t>block length: 128-bit</a:t>
            </a:r>
          </a:p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/>
              <a:t>number of rounds: </a:t>
            </a:r>
            <a:r>
              <a:rPr lang="en-US" sz="2000" dirty="0"/>
              <a:t>10, 12, 14</a:t>
            </a:r>
          </a:p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/>
              <a:t>suitable for software &amp; hardware implementations</a:t>
            </a:r>
          </a:p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/>
              <a:t>k</a:t>
            </a:r>
            <a:r>
              <a:rPr lang="en-US" sz="2000" dirty="0" smtClean="0"/>
              <a:t>ey recovery attack: 4 times better than brute-force attack</a:t>
            </a:r>
          </a:p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/>
              <a:t>s</a:t>
            </a:r>
            <a:r>
              <a:rPr lang="en-US" sz="2000" dirty="0" smtClean="0"/>
              <a:t>ubstation-permutation network</a:t>
            </a:r>
          </a:p>
        </p:txBody>
      </p:sp>
    </p:spTree>
    <p:extLst>
      <p:ext uri="{BB962C8B-B14F-4D97-AF65-F5344CB8AC3E}">
        <p14:creationId xmlns:p14="http://schemas.microsoft.com/office/powerpoint/2010/main" val="411975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Group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"/>
              <p:cNvSpPr txBox="1"/>
              <p:nvPr/>
            </p:nvSpPr>
            <p:spPr>
              <a:xfrm>
                <a:off x="0" y="1226975"/>
                <a:ext cx="9144000" cy="4869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>
                    <a:solidFill>
                      <a:schemeClr val="tx1"/>
                    </a:solidFill>
                  </a:rPr>
                  <a:t>DEFINITION: 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A set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</a:rPr>
                  <a:t> and a binary operation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⋆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</a:rPr>
                  <a:t> form a group if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</a:rPr>
                  <a:t>Closure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</a:rPr>
                  <a:t>Associative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⋆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</a:rPr>
                  <a:t>Identity element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𝔾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sz="2000" b="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</a:rPr>
                  <a:t>Inverse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𝔾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,∃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000" dirty="0" smtClean="0"/>
                  <a:t>such that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zh-CN" sz="2000" b="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>
                    <a:solidFill>
                      <a:schemeClr val="tx1"/>
                    </a:solidFill>
                  </a:rPr>
                  <a:t>DEFINITION: 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A group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,⋆)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</a:rPr>
                  <a:t> is called an </a:t>
                </a:r>
                <a:r>
                  <a:rPr lang="en-US" altLang="zh-CN" sz="2400" b="1" dirty="0" smtClean="0">
                    <a:solidFill>
                      <a:schemeClr val="tx1"/>
                    </a:solidFill>
                  </a:rPr>
                  <a:t>Abelian group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 if 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</a:rPr>
                  <a:t>Commutative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⋆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sz="2000" b="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>
                    <a:ea typeface="Cambria Math" panose="02040503050406030204" pitchFamily="18" charset="0"/>
                  </a:rPr>
                  <a:t>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,+</m:t>
                        </m:r>
                      </m:e>
                    </m:d>
                  </m:oMath>
                </a14:m>
                <a:r>
                  <a:rPr lang="en-US" altLang="zh-CN" sz="24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US" altLang="zh-CN" sz="2400" dirty="0" smtClean="0">
                    <a:ea typeface="Cambria Math" panose="02040503050406030204" pitchFamily="18" charset="0"/>
                  </a:rPr>
                  <a:t>is an Abelian group </a:t>
                </a:r>
                <a:r>
                  <a:rPr lang="en-US" altLang="zh-CN" sz="2000" dirty="0" smtClean="0">
                    <a:ea typeface="Cambria Math" panose="02040503050406030204" pitchFamily="18" charset="0"/>
                  </a:rPr>
                  <a:t>//+ is addition of residue classes </a:t>
                </a:r>
                <a:endParaRPr lang="en-US" altLang="zh-CN" sz="2400" dirty="0" smtClean="0">
                  <a:ea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Closure</a:t>
                </a:r>
                <a:r>
                  <a:rPr lang="en-US" altLang="zh-CN" sz="1600" dirty="0">
                    <a:solidFill>
                      <a:schemeClr val="accent1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b="1" dirty="0">
                    <a:solidFill>
                      <a:schemeClr val="accent1">
                        <a:lumMod val="50000"/>
                      </a:schemeClr>
                    </a:solidFill>
                  </a:rPr>
                  <a:t>Associative</a:t>
                </a:r>
                <a:r>
                  <a:rPr lang="en-US" altLang="zh-CN" sz="1600" dirty="0">
                    <a:solidFill>
                      <a:schemeClr val="accent1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16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16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16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16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b="1" dirty="0">
                    <a:solidFill>
                      <a:schemeClr val="accent1">
                        <a:lumMod val="50000"/>
                      </a:schemeClr>
                    </a:solidFill>
                  </a:rPr>
                  <a:t>Identity element</a:t>
                </a:r>
                <a:r>
                  <a:rPr lang="en-US" altLang="zh-CN" sz="1600" dirty="0">
                    <a:solidFill>
                      <a:schemeClr val="accent1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∀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b="1" dirty="0">
                    <a:solidFill>
                      <a:schemeClr val="accent1">
                        <a:lumMod val="50000"/>
                      </a:schemeClr>
                    </a:solidFill>
                  </a:rPr>
                  <a:t>Inverse</a:t>
                </a:r>
                <a:r>
                  <a:rPr lang="en-US" altLang="zh-CN" sz="1600" dirty="0">
                    <a:solidFill>
                      <a:schemeClr val="accent1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,∃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b="1" dirty="0">
                    <a:solidFill>
                      <a:schemeClr val="accent1">
                        <a:lumMod val="50000"/>
                      </a:schemeClr>
                    </a:solidFill>
                  </a:rPr>
                  <a:t>Commutative</a:t>
                </a:r>
                <a:r>
                  <a:rPr lang="en-US" altLang="zh-CN" sz="1600" dirty="0">
                    <a:solidFill>
                      <a:schemeClr val="accent1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1600" i="1" dirty="0" smtClean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26975"/>
                <a:ext cx="9144000" cy="4869025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25" b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8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Subgroup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"/>
              <p:cNvSpPr txBox="1"/>
              <p:nvPr/>
            </p:nvSpPr>
            <p:spPr>
              <a:xfrm>
                <a:off x="0" y="1447800"/>
                <a:ext cx="9144000" cy="4513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DEFINITION</a:t>
                </a:r>
                <a:r>
                  <a:rPr lang="en-US" sz="2400" b="1" dirty="0"/>
                  <a:t>:  </a:t>
                </a:r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,⋆</m:t>
                        </m:r>
                      </m:e>
                    </m:d>
                  </m:oMath>
                </a14:m>
                <a:r>
                  <a:rPr lang="en-US" altLang="zh-CN" sz="2400" dirty="0"/>
                  <a:t> be an Abelian group. A subset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2400" dirty="0"/>
                  <a:t> is called a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dirty="0"/>
                  <a:t>       </a:t>
                </a:r>
                <a:r>
                  <a:rPr lang="en-US" altLang="zh-CN" sz="2400" b="1" dirty="0"/>
                  <a:t>subgroup</a:t>
                </a:r>
                <a:r>
                  <a:rPr lang="en-US" altLang="zh-CN" sz="2400" dirty="0"/>
                  <a:t> of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e>
                    </m:d>
                  </m:oMath>
                </a14:m>
                <a:r>
                  <a:rPr lang="en-US" altLang="zh-CN" sz="2400" dirty="0" smtClean="0"/>
                  <a:t> is also a group.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Multiplicative: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1,5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sz="2400" dirty="0" smtClean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Additive: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0,1,2,3,4,5</m:t>
                        </m:r>
                      </m:e>
                    </m:d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0,2,4</m:t>
                        </m:r>
                      </m:e>
                    </m:d>
                  </m:oMath>
                </a14:m>
                <a:endParaRPr lang="en-US" altLang="zh-CN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/>
                  <a:t>THEOREM: </a:t>
                </a:r>
                <a:r>
                  <a:rPr lang="en-US" altLang="zh-CN" sz="2400" dirty="0"/>
                  <a:t>Let</a:t>
                </a: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,⋅)</m:t>
                    </m:r>
                  </m:oMath>
                </a14:m>
                <a:r>
                  <a:rPr lang="en-US" altLang="zh-CN" sz="2400" dirty="0"/>
                  <a:t> be an Abelian group. L</a:t>
                </a:r>
                <a:r>
                  <a:rPr lang="en-US" altLang="zh-CN" sz="2400" dirty="0" smtClean="0"/>
                  <a:t>et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 be a </a:t>
                </a:r>
                <a:endParaRPr lang="en-US" altLang="zh-CN" sz="2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 subset </a:t>
                </a:r>
                <a:r>
                  <a:rPr lang="en-US" altLang="zh-CN" sz="2400" dirty="0"/>
                  <a:t>of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dirty="0" smtClean="0"/>
                  <a:t> where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2400" dirty="0" smtClean="0"/>
                  <a:t>. </a:t>
                </a:r>
                <a:r>
                  <a:rPr lang="en-US" altLang="zh-CN" sz="2400" dirty="0"/>
                  <a:t>Then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accent1">
                        <a:lumMod val="50000"/>
                      </a:schemeClr>
                    </a:solidFill>
                  </a:rPr>
                  <a:t>Closure: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〈"/>
                        <m:endChr m:val="〉"/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altLang="zh-CN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accent1">
                        <a:lumMod val="50000"/>
                      </a:schemeClr>
                    </a:solidFill>
                  </a:rPr>
                  <a:t>Associative: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altLang="zh-CN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accent1">
                        <a:lumMod val="50000"/>
                      </a:schemeClr>
                    </a:solidFill>
                  </a:rPr>
                  <a:t>Identity element: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endParaRPr lang="en-US" altLang="zh-CN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accent1">
                        <a:lumMod val="50000"/>
                      </a:schemeClr>
                    </a:solidFill>
                  </a:rPr>
                  <a:t>Inverse: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zh-CN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Communicative: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endParaRPr lang="en-US" altLang="zh-CN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7800"/>
                <a:ext cx="9144000" cy="4513095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35" b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95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Vigenère</a:t>
            </a:r>
            <a:r>
              <a:rPr lang="en-US" dirty="0" smtClean="0"/>
              <a:t> </a:t>
            </a:r>
            <a:r>
              <a:rPr lang="en-US" dirty="0"/>
              <a:t>Cipher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0" y="1283220"/>
                <a:ext cx="9144000" cy="5041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SCHEME: designed in 1600s, broken in 1860s, in order to defeat LFA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i="0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2400" i="0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r>
                              <m:rPr>
                                <m:sty m:val="p"/>
                              </m:rPr>
                              <a:rPr lang="en-US" sz="2400" i="0" dirty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24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24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,…,</m:t>
                            </m:r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 smtClean="0"/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,…, 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↔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0,1,…,25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↔{</m:t>
                    </m:r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 say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 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4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m:rPr>
                        <m:lit/>
                      </m:rP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m:rPr>
                        <m:lit/>
                      </m:rP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⋯||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the letter obtained by shifting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forward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positions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𝐃𝐞𝐜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</a:rPr>
                  <a:t>: Reverse the process.</a:t>
                </a:r>
              </a:p>
              <a:p>
                <a:r>
                  <a:rPr lang="en-US" sz="2400" b="1" dirty="0" smtClean="0">
                    <a:sym typeface="Wingdings" pitchFamily="2" charset="2"/>
                  </a:rPr>
                  <a:t>REMARKs:</a:t>
                </a:r>
                <a:endParaRPr lang="en-US" sz="2400" b="1" dirty="0">
                  <a:sym typeface="Wingdings" pitchFamily="2" charset="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ym typeface="Wingdings" pitchFamily="2" charset="2"/>
                  </a:rPr>
                  <a:t>Large key space: infinite in theory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ym typeface="Wingdings" pitchFamily="2" charset="2"/>
                  </a:rPr>
                  <a:t>Same letter can be mapped to different ones </a:t>
                </a: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83220"/>
                <a:ext cx="9144000" cy="5041380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19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Cyclic </a:t>
            </a:r>
            <a:r>
              <a:rPr lang="en-US" altLang="zh-CN" dirty="0" smtClean="0"/>
              <a:t>Group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"/>
              <p:cNvSpPr txBox="1"/>
              <p:nvPr/>
            </p:nvSpPr>
            <p:spPr>
              <a:xfrm>
                <a:off x="0" y="1793724"/>
                <a:ext cx="9144000" cy="3311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DEFINITION</a:t>
                </a:r>
                <a:r>
                  <a:rPr lang="en-US" altLang="zh-CN" sz="2400" dirty="0"/>
                  <a:t>:</a:t>
                </a:r>
                <a:r>
                  <a:rPr lang="en-US" altLang="zh-CN" sz="2000" dirty="0"/>
                  <a:t> </a:t>
                </a:r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,⋅)</m:t>
                    </m:r>
                  </m:oMath>
                </a14:m>
                <a:r>
                  <a:rPr lang="en-US" altLang="zh-CN" sz="2400" dirty="0"/>
                  <a:t> be an Abelian group.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2400" dirty="0"/>
                  <a:t> is said to be </a:t>
                </a:r>
                <a:r>
                  <a:rPr lang="en-US" altLang="zh-CN" sz="2400" b="1" dirty="0"/>
                  <a:t>cyclic</a:t>
                </a:r>
                <a:r>
                  <a:rPr lang="en-US" altLang="zh-CN" sz="2400" dirty="0"/>
                  <a:t> if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dirty="0"/>
                  <a:t>      there exists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2400" dirty="0"/>
                  <a:t> such that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=〈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sz="2000" dirty="0"/>
                  <a:t> is called a </a:t>
                </a:r>
                <a:r>
                  <a:rPr lang="en-US" altLang="zh-CN" sz="2000" b="1" dirty="0"/>
                  <a:t>generator</a:t>
                </a:r>
                <a:r>
                  <a:rPr lang="en-US" altLang="zh-CN" sz="2000" dirty="0"/>
                  <a:t> of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2000" dirty="0" smtClean="0"/>
                  <a:t>.</a:t>
                </a:r>
                <a:endParaRPr lang="en-US" altLang="zh-CN" sz="2000" b="1" dirty="0" smtClean="0">
                  <a:solidFill>
                    <a:schemeClr val="tx1"/>
                  </a:solidFill>
                </a:endParaRPr>
              </a:p>
              <a:p>
                <a:pPr marL="0" lvl="1">
                  <a:lnSpc>
                    <a:spcPct val="110000"/>
                  </a:lnSpc>
                </a:pPr>
                <a:r>
                  <a:rPr lang="en-US" altLang="zh-CN" sz="2400" b="1" dirty="0" smtClean="0">
                    <a:solidFill>
                      <a:schemeClr val="tx1"/>
                    </a:solidFill>
                  </a:rPr>
                  <a:t>EXAMPLE: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</a:t>
                </a:r>
              </a:p>
              <a:p>
                <a:pPr marL="800100" lvl="2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zh-CN" sz="200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  <m:sub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altLang="zh-CN" sz="2400" b="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altLang="zh-CN" sz="2000" b="0" i="1" dirty="0" smtClean="0">
                    <a:solidFill>
                      <a:schemeClr val="accent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2000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27</m:t>
                            </m:r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altLang="zh-CN" sz="2000" b="0" dirty="0" smtClean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b="1" dirty="0" smtClean="0">
                    <a:ea typeface="Cambria Math" panose="02040503050406030204" pitchFamily="18" charset="0"/>
                  </a:rPr>
                  <a:t>REMARK: </a:t>
                </a:r>
                <a:r>
                  <a:rPr lang="en-US" altLang="zh-CN" sz="2400" dirty="0" smtClean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2400" dirty="0" smtClean="0">
                    <a:ea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be a finite </a:t>
                </a:r>
                <a:r>
                  <a:rPr lang="en-US" altLang="zh-CN" sz="2400" dirty="0" smtClean="0">
                    <a:ea typeface="Cambria Math" panose="02040503050406030204" pitchFamily="18" charset="0"/>
                  </a:rPr>
                  <a:t>group and 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2400" dirty="0" smtClean="0">
                    <a:ea typeface="Cambria Math" panose="02040503050406030204" pitchFamily="18" charset="0"/>
                  </a:rPr>
                  <a:t>. Then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〈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en-US" altLang="zh-CN" sz="2400" dirty="0" smtClean="0">
                    <a:ea typeface="Cambria Math" panose="02040503050406030204" pitchFamily="18" charset="0"/>
                  </a:rPr>
                  <a:t> can be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2400" dirty="0" smtClean="0">
                    <a:ea typeface="Cambria Math" panose="02040503050406030204" pitchFamily="18" charset="0"/>
                  </a:rPr>
                  <a:t>      computed as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,…}</m:t>
                    </m:r>
                  </m:oMath>
                </a14:m>
                <a:endParaRPr lang="en-US" altLang="zh-CN" sz="240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3724"/>
                <a:ext cx="9144000" cy="3311676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84" b="-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13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 Discrete Logarithm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"/>
              <p:cNvSpPr txBox="1"/>
              <p:nvPr/>
            </p:nvSpPr>
            <p:spPr>
              <a:xfrm>
                <a:off x="0" y="990600"/>
                <a:ext cx="9144000" cy="5461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Discrete Logarithm Experiment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DLo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/>
                  <a:t>-the security parameter 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4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 smtClean="0"/>
                  <a:t>DEFINITION: </a:t>
                </a:r>
                <a:r>
                  <a:rPr lang="en-US" altLang="zh-CN" sz="2400" dirty="0" smtClean="0"/>
                  <a:t>We say that </a:t>
                </a:r>
                <a:r>
                  <a:rPr lang="en-US" altLang="zh-CN" sz="2400" b="1" dirty="0" smtClean="0"/>
                  <a:t>the discrete logarithm problem is hard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b="1" dirty="0"/>
                  <a:t> </a:t>
                </a:r>
                <a:r>
                  <a:rPr lang="en-US" altLang="zh-CN" sz="2400" b="1" dirty="0" smtClean="0"/>
                  <a:t>     relative to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𝓖</m:t>
                    </m:r>
                  </m:oMath>
                </a14:m>
                <a:r>
                  <a:rPr lang="en-US" altLang="zh-CN" sz="2400" b="1" dirty="0" smtClean="0"/>
                  <a:t> </a:t>
                </a:r>
                <a:r>
                  <a:rPr lang="en-US" altLang="zh-CN" sz="2400" dirty="0" smtClean="0"/>
                  <a:t>if for all PPT algorithms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CN" sz="2400" dirty="0"/>
                  <a:t>there is a </a:t>
                </a:r>
                <a:r>
                  <a:rPr lang="en-US" altLang="zh-CN" sz="2400" dirty="0" smtClean="0"/>
                  <a:t>negligible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 </a:t>
                </a:r>
                <a:r>
                  <a:rPr lang="en-US" altLang="zh-CN" sz="2400" dirty="0"/>
                  <a:t>function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𝐧𝐞𝐠𝐥</m:t>
                    </m:r>
                  </m:oMath>
                </a14:m>
                <a:r>
                  <a:rPr lang="en-US" altLang="zh-CN" sz="2400" b="1" dirty="0"/>
                  <a:t> </a:t>
                </a:r>
                <a:r>
                  <a:rPr lang="en-US" altLang="zh-CN" sz="2400" dirty="0" smtClean="0"/>
                  <a:t>such that 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DLo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𝒢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𝐧𝐞𝐠𝐥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best known algorithm: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00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altLang="zh-CN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e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2/3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4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0600"/>
                <a:ext cx="9144000" cy="5461944"/>
              </a:xfrm>
              <a:prstGeom prst="rect">
                <a:avLst/>
              </a:prstGeom>
              <a:blipFill rotWithShape="0">
                <a:blip r:embed="rId3"/>
                <a:stretch>
                  <a:fillRect l="-1000" b="-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0"/>
          <p:cNvSpPr/>
          <p:nvPr/>
        </p:nvSpPr>
        <p:spPr>
          <a:xfrm>
            <a:off x="2252392" y="1639419"/>
            <a:ext cx="1980397" cy="21451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" name="Straight Arrow Connector 43"/>
          <p:cNvCxnSpPr/>
          <p:nvPr/>
        </p:nvCxnSpPr>
        <p:spPr>
          <a:xfrm rot="10800000" flipH="1">
            <a:off x="4296570" y="2537105"/>
            <a:ext cx="1145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44"/>
              <p:cNvSpPr txBox="1"/>
              <p:nvPr/>
            </p:nvSpPr>
            <p:spPr>
              <a:xfrm>
                <a:off x="4267200" y="2260106"/>
                <a:ext cx="1070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260106"/>
                <a:ext cx="1070229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7386" t="-2222" r="-738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45"/>
          <p:cNvCxnSpPr/>
          <p:nvPr/>
        </p:nvCxnSpPr>
        <p:spPr>
          <a:xfrm flipH="1">
            <a:off x="4296570" y="3070505"/>
            <a:ext cx="1145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46"/>
              <p:cNvSpPr txBox="1"/>
              <p:nvPr/>
            </p:nvSpPr>
            <p:spPr>
              <a:xfrm>
                <a:off x="4693481" y="2786487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481" y="2786487"/>
                <a:ext cx="18331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30"/>
          <p:cNvSpPr/>
          <p:nvPr/>
        </p:nvSpPr>
        <p:spPr>
          <a:xfrm>
            <a:off x="5480265" y="1639419"/>
            <a:ext cx="1530135" cy="21451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50"/>
              <p:cNvSpPr txBox="1"/>
              <p:nvPr/>
            </p:nvSpPr>
            <p:spPr>
              <a:xfrm>
                <a:off x="6046499" y="3722263"/>
                <a:ext cx="3550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499" y="3722263"/>
                <a:ext cx="35509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690" r="-172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85"/>
          <p:cNvSpPr txBox="1"/>
          <p:nvPr/>
        </p:nvSpPr>
        <p:spPr>
          <a:xfrm>
            <a:off x="2705082" y="3784608"/>
            <a:ext cx="110491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000" b="1" dirty="0" smtClean="0"/>
              <a:t>challenger</a:t>
            </a:r>
            <a:endParaRPr lang="zh-CN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52392" y="1665653"/>
                <a:ext cx="1938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392" y="1665653"/>
                <a:ext cx="193860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70322" y="2029273"/>
                <a:ext cx="847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322" y="2029273"/>
                <a:ext cx="847989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268070" y="3204880"/>
                <a:ext cx="19504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 smtClean="0"/>
                  <a:t>, output 1;</a:t>
                </a:r>
              </a:p>
              <a:p>
                <a:r>
                  <a:rPr lang="en-US" dirty="0" smtClean="0"/>
                  <a:t>otherwise, output 0.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070" y="3204880"/>
                <a:ext cx="1950470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7187" t="-14286" r="-5313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85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CDH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"/>
              <p:cNvSpPr txBox="1"/>
              <p:nvPr/>
            </p:nvSpPr>
            <p:spPr>
              <a:xfrm>
                <a:off x="0" y="1143000"/>
                <a:ext cx="9144000" cy="555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The CDH (Computational Diffie-Hellman) Experiment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CDH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 smtClean="0"/>
                  <a:t>:</a:t>
                </a:r>
                <a:r>
                  <a:rPr lang="en-US" sz="2400" dirty="0" smtClean="0"/>
                  <a:t> </a:t>
                </a:r>
              </a:p>
            </p:txBody>
          </p:sp>
        </mc:Choice>
        <mc:Fallback xmlns="">
          <p:sp>
            <p:nvSpPr>
              <p:cNvPr id="50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3000"/>
                <a:ext cx="9144000" cy="555217"/>
              </a:xfrm>
              <a:prstGeom prst="rect">
                <a:avLst/>
              </a:prstGeom>
              <a:blipFill rotWithShape="0">
                <a:blip r:embed="rId3"/>
                <a:stretch>
                  <a:fillRect l="-1000" b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0"/>
          <p:cNvSpPr/>
          <p:nvPr/>
        </p:nvSpPr>
        <p:spPr>
          <a:xfrm>
            <a:off x="1861741" y="1802273"/>
            <a:ext cx="2371048" cy="21451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" name="Straight Arrow Connector 43"/>
          <p:cNvCxnSpPr/>
          <p:nvPr/>
        </p:nvCxnSpPr>
        <p:spPr>
          <a:xfrm rot="10800000" flipH="1">
            <a:off x="4303094" y="2699959"/>
            <a:ext cx="12595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4"/>
              <p:cNvSpPr txBox="1"/>
              <p:nvPr/>
            </p:nvSpPr>
            <p:spPr>
              <a:xfrm>
                <a:off x="4267200" y="2422960"/>
                <a:ext cx="13244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422960"/>
                <a:ext cx="1324402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5991" t="-2174" r="-599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45"/>
          <p:cNvCxnSpPr/>
          <p:nvPr/>
        </p:nvCxnSpPr>
        <p:spPr>
          <a:xfrm flipH="1">
            <a:off x="4303094" y="3233359"/>
            <a:ext cx="12595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46"/>
              <p:cNvSpPr txBox="1"/>
              <p:nvPr/>
            </p:nvSpPr>
            <p:spPr>
              <a:xfrm>
                <a:off x="4800600" y="2949341"/>
                <a:ext cx="1851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2949341"/>
                <a:ext cx="18511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33333" r="-2666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30"/>
          <p:cNvSpPr/>
          <p:nvPr/>
        </p:nvSpPr>
        <p:spPr>
          <a:xfrm>
            <a:off x="5638800" y="1802273"/>
            <a:ext cx="1530135" cy="21451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50"/>
              <p:cNvSpPr txBox="1"/>
              <p:nvPr/>
            </p:nvSpPr>
            <p:spPr>
              <a:xfrm>
                <a:off x="6205034" y="3885117"/>
                <a:ext cx="3550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034" y="3885117"/>
                <a:ext cx="35509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690" r="-1724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85"/>
          <p:cNvSpPr txBox="1"/>
          <p:nvPr/>
        </p:nvSpPr>
        <p:spPr>
          <a:xfrm>
            <a:off x="2705082" y="3947462"/>
            <a:ext cx="110491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000" b="1" dirty="0" smtClean="0"/>
              <a:t>challenger</a:t>
            </a:r>
            <a:endParaRPr lang="zh-CN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861741" y="1819542"/>
                <a:ext cx="1938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741" y="1819542"/>
                <a:ext cx="193860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879671" y="2183162"/>
                <a:ext cx="235166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0,1,…,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b="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71" y="2183162"/>
                <a:ext cx="2351669" cy="646331"/>
              </a:xfrm>
              <a:prstGeom prst="rect">
                <a:avLst/>
              </a:prstGeom>
              <a:blipFill rotWithShape="0">
                <a:blip r:embed="rId8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922244" y="3358769"/>
                <a:ext cx="19504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 smtClean="0"/>
                  <a:t>, output 1;</a:t>
                </a:r>
              </a:p>
              <a:p>
                <a:r>
                  <a:rPr lang="en-US" dirty="0" smtClean="0"/>
                  <a:t>otherwise, output 0.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244" y="3358769"/>
                <a:ext cx="1950470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7187" t="-14286" r="-7187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4343400"/>
                <a:ext cx="9144000" cy="18627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DEFINITION: </a:t>
                </a:r>
                <a:r>
                  <a:rPr lang="en-US" sz="2400" dirty="0" smtClean="0"/>
                  <a:t>We say that</a:t>
                </a:r>
                <a:r>
                  <a:rPr lang="en-US" sz="2400" b="1" dirty="0" smtClean="0"/>
                  <a:t> the CDH problem is hard relative to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𝓖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if for </a:t>
                </a:r>
                <a:r>
                  <a:rPr lang="en-US" sz="2400" dirty="0"/>
                  <a:t>all </a:t>
                </a:r>
                <a:endParaRPr lang="en-US" sz="2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PPT algorithms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there is a negligible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𝐧𝐞𝐠𝐥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 smtClean="0"/>
                  <a:t>such that             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CDH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𝒜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𝒢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𝐧𝐞𝐠𝐥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 smtClean="0"/>
              </a:p>
              <a:p>
                <a:pPr marL="914400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Best algorithm: via solving DLOG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43400"/>
                <a:ext cx="9144000" cy="1862754"/>
              </a:xfrm>
              <a:prstGeom prst="rect">
                <a:avLst/>
              </a:prstGeom>
              <a:blipFill rotWithShape="0">
                <a:blip r:embed="rId10"/>
                <a:stretch>
                  <a:fillRect l="-1000" t="-328" r="-4000" b="-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84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DDH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"/>
              <p:cNvSpPr txBox="1"/>
              <p:nvPr/>
            </p:nvSpPr>
            <p:spPr>
              <a:xfrm>
                <a:off x="0" y="914400"/>
                <a:ext cx="9144000" cy="575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The DDH (Decisional Diffie-Hellman) Experiment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DDH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 smtClean="0"/>
                  <a:t>:</a:t>
                </a:r>
                <a:r>
                  <a:rPr lang="en-US" sz="2400" dirty="0" smtClean="0"/>
                  <a:t> </a:t>
                </a:r>
              </a:p>
            </p:txBody>
          </p:sp>
        </mc:Choice>
        <mc:Fallback xmlns="">
          <p:sp>
            <p:nvSpPr>
              <p:cNvPr id="50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400"/>
                <a:ext cx="9144000" cy="575286"/>
              </a:xfrm>
              <a:prstGeom prst="rect">
                <a:avLst/>
              </a:prstGeom>
              <a:blipFill rotWithShape="0">
                <a:blip r:embed="rId3"/>
                <a:stretch>
                  <a:fillRect l="-1000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0"/>
          <p:cNvSpPr/>
          <p:nvPr/>
        </p:nvSpPr>
        <p:spPr>
          <a:xfrm>
            <a:off x="1752600" y="1497473"/>
            <a:ext cx="2784989" cy="26282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" name="Straight Arrow Connector 43"/>
          <p:cNvCxnSpPr/>
          <p:nvPr/>
        </p:nvCxnSpPr>
        <p:spPr>
          <a:xfrm rot="10800000" flipH="1">
            <a:off x="4607894" y="3248799"/>
            <a:ext cx="12595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4"/>
              <p:cNvSpPr txBox="1"/>
              <p:nvPr/>
            </p:nvSpPr>
            <p:spPr>
              <a:xfrm>
                <a:off x="4572000" y="2971800"/>
                <a:ext cx="10809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971800"/>
                <a:ext cx="1080937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7345" t="-4444" r="-734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45"/>
          <p:cNvCxnSpPr/>
          <p:nvPr/>
        </p:nvCxnSpPr>
        <p:spPr>
          <a:xfrm flipH="1">
            <a:off x="4607894" y="3560618"/>
            <a:ext cx="12595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46"/>
              <p:cNvSpPr txBox="1"/>
              <p:nvPr/>
            </p:nvSpPr>
            <p:spPr>
              <a:xfrm>
                <a:off x="5105400" y="3276600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3276600"/>
                <a:ext cx="237244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8947" t="-4444" r="-2631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30"/>
          <p:cNvSpPr/>
          <p:nvPr/>
        </p:nvSpPr>
        <p:spPr>
          <a:xfrm>
            <a:off x="5943600" y="1497473"/>
            <a:ext cx="1530135" cy="26282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50"/>
              <p:cNvSpPr txBox="1"/>
              <p:nvPr/>
            </p:nvSpPr>
            <p:spPr>
              <a:xfrm>
                <a:off x="6509834" y="4125678"/>
                <a:ext cx="3550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34" y="4125678"/>
                <a:ext cx="35509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690" r="-172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85"/>
          <p:cNvSpPr txBox="1"/>
          <p:nvPr/>
        </p:nvSpPr>
        <p:spPr>
          <a:xfrm>
            <a:off x="2552682" y="4188023"/>
            <a:ext cx="110491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000" b="1" dirty="0" smtClean="0"/>
              <a:t>challenger</a:t>
            </a:r>
            <a:endParaRPr lang="zh-CN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761565" y="1505777"/>
                <a:ext cx="1938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65" y="1505777"/>
                <a:ext cx="193860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61565" y="1752600"/>
                <a:ext cx="2517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0,1,…,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65" y="1752600"/>
                <a:ext cx="2517356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810870" y="3484602"/>
                <a:ext cx="272082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, output 1;  otherwise, output 0.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870" y="3484602"/>
                <a:ext cx="2720823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5157" t="-14286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4461846"/>
                <a:ext cx="9144000" cy="2008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DEFINITION: </a:t>
                </a:r>
                <a:r>
                  <a:rPr lang="en-US" sz="2400" dirty="0" smtClean="0"/>
                  <a:t>We say that</a:t>
                </a:r>
                <a:r>
                  <a:rPr lang="en-US" sz="2400" b="1" dirty="0" smtClean="0"/>
                  <a:t> the DDH problem is hard relative to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𝓖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if for </a:t>
                </a:r>
                <a:r>
                  <a:rPr lang="en-US" sz="2400" dirty="0"/>
                  <a:t>all </a:t>
                </a:r>
                <a:endParaRPr lang="en-US" sz="24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PPT algorithms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there is a negligible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𝐧𝐞𝐠𝐥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 smtClean="0"/>
                  <a:t>such that             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                        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DH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𝒜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</m:func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𝐧𝐞𝐠𝐥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 smtClean="0"/>
              </a:p>
              <a:p>
                <a:pPr marL="914400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Best algorithm: via solving DLOG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61846"/>
                <a:ext cx="9144000" cy="2008114"/>
              </a:xfrm>
              <a:prstGeom prst="rect">
                <a:avLst/>
              </a:prstGeom>
              <a:blipFill rotWithShape="0">
                <a:blip r:embed="rId10"/>
                <a:stretch>
                  <a:fillRect l="-1000" t="-304" r="-4000" b="-3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761565" y="2084038"/>
                <a:ext cx="239039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65" y="2084038"/>
                <a:ext cx="2390392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761565" y="2402540"/>
                <a:ext cx="2729850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𝑥𝑦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65" y="2402540"/>
                <a:ext cx="2729850" cy="71019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0" y="4876800"/>
                <a:ext cx="9144000" cy="192932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DEFINITION: </a:t>
                </a:r>
                <a:r>
                  <a:rPr lang="en-US" sz="2400" dirty="0"/>
                  <a:t>We say that</a:t>
                </a:r>
                <a:r>
                  <a:rPr lang="en-US" sz="2400" b="1" dirty="0"/>
                  <a:t> the DDH problem is hard relative to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𝓖</m:t>
                    </m:r>
                  </m:oMath>
                </a14:m>
                <a:r>
                  <a:rPr lang="en-US" sz="2400" dirty="0"/>
                  <a:t> if for all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    </a:t>
                </a:r>
                <a:r>
                  <a:rPr lang="en-US" sz="2400" dirty="0" smtClean="0"/>
                  <a:t> PPT </a:t>
                </a:r>
                <a:r>
                  <a:rPr lang="en-US" sz="2400" dirty="0"/>
                  <a:t>algorithms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there is a negligible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𝐧𝐞𝐠𝐥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such that             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|</m:t>
                    </m:r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𝑥𝑦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]|≤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𝐧𝐞𝐠𝐥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,</a:t>
                </a:r>
              </a:p>
              <a:p>
                <a:pPr marL="0" lvl="2">
                  <a:lnSpc>
                    <a:spcPct val="120000"/>
                  </a:lnSpc>
                </a:pPr>
                <a:r>
                  <a:rPr lang="en-US" sz="2400" dirty="0" smtClean="0"/>
                  <a:t>      where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←{0,1,…,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76800"/>
                <a:ext cx="9144000" cy="192932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89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Drawbacks of Private-Key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0" y="1834479"/>
                <a:ext cx="9144000" cy="319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Key Distribution: </a:t>
                </a:r>
                <a:r>
                  <a:rPr lang="en-US" sz="2400" dirty="0" smtClean="0"/>
                  <a:t>the secret keys require secret communication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rgbClr val="FF0000"/>
                    </a:solidFill>
                  </a:rPr>
                  <a:t>Physical meeting: need a key with every person (different places)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dirty="0" smtClean="0"/>
                  <a:t>Trusted messenger service: not available to average person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dirty="0" smtClean="0"/>
                  <a:t>Controller: IT manager (he knows too much keys)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Key Storage: 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</a:rPr>
                  <a:t> persons communicate: require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−1)/2 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</a:rPr>
                  <a:t>secret keys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dirty="0" smtClean="0"/>
                  <a:t>Each person share/store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 smtClean="0"/>
                  <a:t> keys with other persons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 smtClean="0"/>
                  <a:t> may be very large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000" dirty="0" smtClean="0"/>
                  <a:t>securely storing keys is hard (US embassy)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34479"/>
                <a:ext cx="9144000" cy="3194721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91" b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69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Key Exchange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0" y="914400"/>
                <a:ext cx="9144000" cy="330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DEFINITION:  </a:t>
                </a:r>
                <a:r>
                  <a:rPr lang="en-US" sz="2400" dirty="0" smtClean="0"/>
                  <a:t>A </a:t>
                </a:r>
                <a:r>
                  <a:rPr lang="en-US" sz="2400" b="1" dirty="0" smtClean="0"/>
                  <a:t>key exchange protocol </a:t>
                </a:r>
                <a:r>
                  <a:rPr lang="en-US" sz="2400" dirty="0" smtClean="0"/>
                  <a:t>is</a:t>
                </a:r>
                <a:r>
                  <a:rPr lang="en-US" sz="2400" b="1" dirty="0" smtClean="0"/>
                  <a:t> </a:t>
                </a:r>
                <a:r>
                  <a:rPr lang="en-US" sz="2400" dirty="0" smtClean="0"/>
                  <a:t>a pair of interactive 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(probabilistic polynomial-time) algorithms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 smtClean="0"/>
                  <a:t>=(Alice, Bob)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dirty="0" smtClean="0"/>
                  <a:t>The algorithms start with the security parameter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dirty="0" smtClean="0"/>
                  <a:t>The algorithms compute and send messages to each other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dirty="0" smtClean="0"/>
                  <a:t>At the end, Alice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 smtClean="0"/>
                  <a:t>; Bob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 smtClean="0"/>
              </a:p>
              <a:p>
                <a:pPr marL="1257300" lvl="2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b="1" dirty="0" smtClean="0"/>
                  <a:t>Correctness: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marL="1257300" lvl="2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b="1" dirty="0" smtClean="0"/>
                  <a:t>Security</a:t>
                </a:r>
                <a:r>
                  <a:rPr lang="en-US" sz="2000" dirty="0" smtClean="0"/>
                  <a:t>: any other observer of the communication cannot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The Key Exchange Experiment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K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eav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400"/>
                <a:ext cx="9144000" cy="3300840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85" b="-2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0"/>
          <p:cNvSpPr/>
          <p:nvPr/>
        </p:nvSpPr>
        <p:spPr>
          <a:xfrm>
            <a:off x="1905000" y="4114800"/>
            <a:ext cx="2399357" cy="22942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" name="Straight Arrow Connector 43"/>
          <p:cNvCxnSpPr/>
          <p:nvPr/>
        </p:nvCxnSpPr>
        <p:spPr>
          <a:xfrm rot="10800000" flipH="1">
            <a:off x="4385429" y="5534799"/>
            <a:ext cx="12595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4"/>
              <p:cNvSpPr txBox="1"/>
              <p:nvPr/>
            </p:nvSpPr>
            <p:spPr>
              <a:xfrm>
                <a:off x="4349535" y="5257800"/>
                <a:ext cx="1042273" cy="291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𝐭𝐫𝐚𝐧𝐬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535" y="5257800"/>
                <a:ext cx="1042273" cy="291811"/>
              </a:xfrm>
              <a:prstGeom prst="rect">
                <a:avLst/>
              </a:prstGeom>
              <a:blipFill rotWithShape="0">
                <a:blip r:embed="rId4"/>
                <a:stretch>
                  <a:fillRect l="-7647" t="-19149" r="-21765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45"/>
          <p:cNvCxnSpPr/>
          <p:nvPr/>
        </p:nvCxnSpPr>
        <p:spPr>
          <a:xfrm flipH="1">
            <a:off x="4385429" y="5846618"/>
            <a:ext cx="12595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46"/>
              <p:cNvSpPr txBox="1"/>
              <p:nvPr/>
            </p:nvSpPr>
            <p:spPr>
              <a:xfrm>
                <a:off x="4882935" y="5562600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935" y="5562600"/>
                <a:ext cx="237244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8205" t="-4444" r="-256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30"/>
          <p:cNvSpPr/>
          <p:nvPr/>
        </p:nvSpPr>
        <p:spPr>
          <a:xfrm>
            <a:off x="5721135" y="4114800"/>
            <a:ext cx="1530135" cy="22942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50"/>
              <p:cNvSpPr txBox="1"/>
              <p:nvPr/>
            </p:nvSpPr>
            <p:spPr>
              <a:xfrm>
                <a:off x="6308654" y="6390874"/>
                <a:ext cx="3550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654" y="6390874"/>
                <a:ext cx="35509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690" r="-1724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85"/>
          <p:cNvSpPr txBox="1"/>
          <p:nvPr/>
        </p:nvSpPr>
        <p:spPr>
          <a:xfrm>
            <a:off x="2552219" y="6390874"/>
            <a:ext cx="110491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000" b="1" dirty="0" smtClean="0"/>
              <a:t>challenger</a:t>
            </a:r>
            <a:endParaRPr lang="zh-CN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913965" y="4123104"/>
                <a:ext cx="20244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𝐭𝐫𝐚𝐧𝐬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965" y="4123104"/>
                <a:ext cx="2024465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3"/>
              <p:cNvSpPr txBox="1"/>
              <p:nvPr/>
            </p:nvSpPr>
            <p:spPr>
              <a:xfrm>
                <a:off x="1937002" y="5791200"/>
                <a:ext cx="2367355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K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eav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002" y="5791200"/>
                <a:ext cx="2367355" cy="617861"/>
              </a:xfrm>
              <a:prstGeom prst="rect">
                <a:avLst/>
              </a:prstGeom>
              <a:blipFill rotWithShape="0">
                <a:blip r:embed="rId8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2"/>
              <p:cNvSpPr/>
              <p:nvPr/>
            </p:nvSpPr>
            <p:spPr>
              <a:xfrm>
                <a:off x="1913965" y="4457704"/>
                <a:ext cx="239039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965" y="4457704"/>
                <a:ext cx="2390392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4"/>
              <p:cNvSpPr/>
              <p:nvPr/>
            </p:nvSpPr>
            <p:spPr>
              <a:xfrm>
                <a:off x="1913965" y="4776206"/>
                <a:ext cx="1957011" cy="675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=0: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=1: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965" y="4776206"/>
                <a:ext cx="1957011" cy="675954"/>
              </a:xfrm>
              <a:prstGeom prst="rect">
                <a:avLst/>
              </a:prstGeom>
              <a:blipFill rotWithShape="0">
                <a:blip r:embed="rId10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76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Diffie</a:t>
            </a:r>
            <a:r>
              <a:rPr lang="en-US" dirty="0" smtClean="0"/>
              <a:t>-Hellman Key Exchange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0" y="1295400"/>
                <a:ext cx="9144000" cy="1683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CONSTRUCTION: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-the cyclic group generator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Alice: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;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i="1" dirty="0" smtClean="0">
                    <a:solidFill>
                      <a:srgbClr val="C00000"/>
                    </a:solidFill>
                  </a:rPr>
                  <a:t>;  </a:t>
                </a:r>
                <a:r>
                  <a:rPr lang="en-US" sz="2000" dirty="0" smtClean="0">
                    <a:solidFill>
                      <a:srgbClr val="C00000"/>
                    </a:solidFill>
                  </a:rPr>
                  <a:t>send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to Bob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Bob: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; 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to Alice;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Alice: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95400"/>
                <a:ext cx="9144000" cy="1683731"/>
              </a:xfrm>
              <a:prstGeom prst="rect">
                <a:avLst/>
              </a:prstGeom>
              <a:blipFill rotWithShape="0">
                <a:blip r:embed="rId3"/>
                <a:stretch>
                  <a:fillRect l="-1000" t="-362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95400" y="5438173"/>
                <a:ext cx="6553200" cy="3972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Correctness: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 smtClean="0"/>
                  <a:t> (A, B output the same key)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438173"/>
                <a:ext cx="6553200" cy="397288"/>
              </a:xfrm>
              <a:prstGeom prst="rect">
                <a:avLst/>
              </a:prstGeom>
              <a:blipFill rotWithShape="0">
                <a:blip r:embed="rId4"/>
                <a:stretch>
                  <a:fillRect l="-743" t="-1493" r="-186" b="-194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0"/>
              <p:cNvSpPr/>
              <p:nvPr/>
            </p:nvSpPr>
            <p:spPr>
              <a:xfrm>
                <a:off x="1295400" y="2979131"/>
                <a:ext cx="1981200" cy="21262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979131"/>
                <a:ext cx="1981200" cy="2126269"/>
              </a:xfrm>
              <a:prstGeom prst="rect">
                <a:avLst/>
              </a:prstGeom>
              <a:blipFill rotWithShape="0">
                <a:blip r:embed="rId5"/>
                <a:stretch>
                  <a:fillRect l="-2128" b="-17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0"/>
              <p:cNvSpPr/>
              <p:nvPr/>
            </p:nvSpPr>
            <p:spPr>
              <a:xfrm>
                <a:off x="5867400" y="2979131"/>
                <a:ext cx="1981200" cy="21262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sz="1400" dirty="0" smtClean="0">
                  <a:solidFill>
                    <a:schemeClr val="tx1"/>
                  </a:solidFill>
                </a:endParaRPr>
              </a:p>
              <a:p>
                <a:endParaRPr lang="en-US" sz="1200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2979131"/>
                <a:ext cx="1981200" cy="2126269"/>
              </a:xfrm>
              <a:prstGeom prst="rect">
                <a:avLst/>
              </a:prstGeom>
              <a:blipFill rotWithShape="0">
                <a:blip r:embed="rId6"/>
                <a:stretch>
                  <a:fillRect l="-2128" b="-59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>
            <a:off x="3270860" y="4114800"/>
            <a:ext cx="26022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866021" y="3829250"/>
                <a:ext cx="11782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021" y="3829250"/>
                <a:ext cx="117820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6736" t="-2174" r="-725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 rot="10800000">
            <a:off x="3276601" y="4648199"/>
            <a:ext cx="26022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300627" y="4374923"/>
                <a:ext cx="3089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27" y="4374923"/>
                <a:ext cx="308994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9608" r="-588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981200" y="5105400"/>
            <a:ext cx="4520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644978" y="5105400"/>
            <a:ext cx="3686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4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Man-in-the-middle </a:t>
            </a:r>
            <a:r>
              <a:rPr lang="en-US" dirty="0" smtClean="0"/>
              <a:t>attack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066800"/>
            <a:ext cx="9144000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 smtClean="0"/>
              <a:t>Diffie</a:t>
            </a:r>
            <a:r>
              <a:rPr lang="en-US" sz="2400" b="1" dirty="0" smtClean="0"/>
              <a:t>-Hellman key exchange requires an </a:t>
            </a:r>
            <a:r>
              <a:rPr lang="en-US" sz="2400" b="1" u="sng" dirty="0" smtClean="0"/>
              <a:t>authenticated</a:t>
            </a:r>
            <a:r>
              <a:rPr lang="en-US" sz="2400" b="1" dirty="0" smtClean="0"/>
              <a:t> channel:</a:t>
            </a:r>
            <a:r>
              <a:rPr lang="en-US" sz="2000" dirty="0" smtClean="0"/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Modification to the communication should be detectable.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Otherwise, there is a man-in-the-middle attack.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/>
              <a:t>Man-in-the-middle attack</a:t>
            </a:r>
            <a:r>
              <a:rPr lang="en-US" sz="2400" dirty="0" smtClean="0"/>
              <a:t>: A and B output different keys (known to 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0"/>
              <p:cNvSpPr/>
              <p:nvPr/>
            </p:nvSpPr>
            <p:spPr>
              <a:xfrm>
                <a:off x="609600" y="2819398"/>
                <a:ext cx="1981200" cy="32766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819398"/>
                <a:ext cx="1981200" cy="32766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0"/>
              <p:cNvSpPr/>
              <p:nvPr/>
            </p:nvSpPr>
            <p:spPr>
              <a:xfrm>
                <a:off x="3867750" y="2819399"/>
                <a:ext cx="1517844" cy="327660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 smtClean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endParaRPr lang="en-US" dirty="0" smtClean="0">
                  <a:solidFill>
                    <a:srgbClr val="FF0000"/>
                  </a:solidFill>
                </a:endParaRPr>
              </a:p>
              <a:p>
                <a:endParaRPr lang="en-US" dirty="0" smtClean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b="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b="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50" y="2819399"/>
                <a:ext cx="1517844" cy="327660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/>
          <p:cNvCxnSpPr/>
          <p:nvPr/>
        </p:nvCxnSpPr>
        <p:spPr>
          <a:xfrm>
            <a:off x="2619675" y="3962400"/>
            <a:ext cx="1213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374177" y="6172200"/>
            <a:ext cx="4520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219569" y="6172200"/>
            <a:ext cx="6572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Charlie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2704868" y="3683744"/>
                <a:ext cx="985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868" y="3683744"/>
                <a:ext cx="98584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5590" r="-2484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30"/>
              <p:cNvSpPr/>
              <p:nvPr/>
            </p:nvSpPr>
            <p:spPr>
              <a:xfrm>
                <a:off x="6781800" y="2819399"/>
                <a:ext cx="1600200" cy="327659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2819399"/>
                <a:ext cx="1600200" cy="32765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7479909" y="6172200"/>
            <a:ext cx="3686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cxnSp>
        <p:nvCxnSpPr>
          <p:cNvPr id="32" name="直接箭头连接符 31"/>
          <p:cNvCxnSpPr/>
          <p:nvPr/>
        </p:nvCxnSpPr>
        <p:spPr>
          <a:xfrm>
            <a:off x="5421322" y="4648200"/>
            <a:ext cx="13131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5524498" y="4340806"/>
                <a:ext cx="993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498" y="4340806"/>
                <a:ext cx="993412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5521" r="-1840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/>
          <p:cNvCxnSpPr/>
          <p:nvPr/>
        </p:nvCxnSpPr>
        <p:spPr>
          <a:xfrm rot="10800000">
            <a:off x="5421322" y="5191225"/>
            <a:ext cx="1313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5861690" y="4914226"/>
                <a:ext cx="3089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690" y="4914226"/>
                <a:ext cx="308994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0000" r="-600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箭头连接符 36"/>
          <p:cNvCxnSpPr/>
          <p:nvPr/>
        </p:nvCxnSpPr>
        <p:spPr>
          <a:xfrm rot="10800000">
            <a:off x="2640814" y="5334000"/>
            <a:ext cx="11937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3079990" y="5066626"/>
                <a:ext cx="3089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990" y="5066626"/>
                <a:ext cx="30899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7647" r="-39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75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Public-Key Encryption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23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575" y="1447800"/>
            <a:ext cx="7715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1066800" y="2571750"/>
            <a:ext cx="6568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Alice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6"/>
              <p:cNvSpPr>
                <a:spLocks noChangeArrowheads="1"/>
              </p:cNvSpPr>
              <p:nvPr/>
            </p:nvSpPr>
            <p:spPr bwMode="auto">
              <a:xfrm>
                <a:off x="2362200" y="1737023"/>
                <a:ext cx="762000" cy="6858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𝐄𝐧𝐜</m:t>
                      </m:r>
                    </m:oMath>
                  </m:oMathPara>
                </a14:m>
                <a:endParaRPr lang="en-US" b="1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22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2200" y="1737023"/>
                <a:ext cx="762000" cy="6858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 7"/>
          <p:cNvSpPr>
            <a:spLocks noChangeShapeType="1"/>
          </p:cNvSpPr>
          <p:nvPr/>
        </p:nvSpPr>
        <p:spPr bwMode="auto">
          <a:xfrm>
            <a:off x="1725706" y="2079923"/>
            <a:ext cx="63649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8"/>
              <p:cNvSpPr txBox="1">
                <a:spLocks noChangeArrowheads="1"/>
              </p:cNvSpPr>
              <p:nvPr/>
            </p:nvSpPr>
            <p:spPr bwMode="auto">
              <a:xfrm>
                <a:off x="1823774" y="1721545"/>
                <a:ext cx="45474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24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3774" y="1721545"/>
                <a:ext cx="45474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10"/>
              <p:cNvSpPr txBox="1">
                <a:spLocks noChangeArrowheads="1"/>
              </p:cNvSpPr>
              <p:nvPr/>
            </p:nvSpPr>
            <p:spPr bwMode="auto">
              <a:xfrm>
                <a:off x="3774913" y="1712609"/>
                <a:ext cx="182171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25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74913" y="1712609"/>
                <a:ext cx="1821717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47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7350041" y="2571750"/>
            <a:ext cx="5747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Bob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13"/>
              <p:cNvSpPr>
                <a:spLocks noChangeArrowheads="1"/>
              </p:cNvSpPr>
              <p:nvPr/>
            </p:nvSpPr>
            <p:spPr bwMode="auto">
              <a:xfrm>
                <a:off x="5943600" y="1733550"/>
                <a:ext cx="762000" cy="6858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𝐃𝐞𝐜</m:t>
                      </m:r>
                    </m:oMath>
                  </m:oMathPara>
                </a14:m>
                <a:endParaRPr lang="en-US" b="1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28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3600" y="1733550"/>
                <a:ext cx="762000" cy="6858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Line 16"/>
          <p:cNvSpPr>
            <a:spLocks noChangeShapeType="1"/>
          </p:cNvSpPr>
          <p:nvPr/>
        </p:nvSpPr>
        <p:spPr bwMode="auto">
          <a:xfrm>
            <a:off x="6754906" y="2076450"/>
            <a:ext cx="417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 Box 17"/>
              <p:cNvSpPr txBox="1">
                <a:spLocks noChangeArrowheads="1"/>
              </p:cNvSpPr>
              <p:nvPr/>
            </p:nvSpPr>
            <p:spPr bwMode="auto">
              <a:xfrm>
                <a:off x="6706471" y="2964418"/>
                <a:ext cx="179446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𝐃𝐞𝐜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32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6471" y="2964418"/>
                <a:ext cx="1794466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639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771100" y="2824718"/>
                <a:ext cx="499176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00" y="2824718"/>
                <a:ext cx="499176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27"/>
          <p:cNvCxnSpPr>
            <a:cxnSpLocks noChangeShapeType="1"/>
            <a:stCxn id="22" idx="3"/>
            <a:endCxn id="28" idx="1"/>
          </p:cNvCxnSpPr>
          <p:nvPr/>
        </p:nvCxnSpPr>
        <p:spPr bwMode="auto">
          <a:xfrm flipV="1">
            <a:off x="3124200" y="2076450"/>
            <a:ext cx="2819400" cy="347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0" y="4038600"/>
                <a:ext cx="9144000" cy="2365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𝐃𝐞𝐜</m:t>
                    </m:r>
                  </m:oMath>
                </a14:m>
                <a:r>
                  <a:rPr lang="en-US" sz="2400" dirty="0" smtClean="0"/>
                  <a:t>: key generation, encryption, decryption</a:t>
                </a:r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 smtClean="0"/>
                  <a:t>: plaintext (message), ciphertext, secret key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en-US" sz="2400" dirty="0" smtClean="0"/>
                  <a:t> : plaintext space, ciphertext space, key space</a:t>
                </a:r>
                <a:endParaRPr lang="en-US" sz="2400" i="0" dirty="0" smtClean="0">
                  <a:latin typeface="Cambria Math" panose="02040503050406030204" pitchFamily="18" charset="0"/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0" dirty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1" i="0" dirty="0"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sz="2400" b="1" i="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0" dirty="0"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400" b="1" i="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0" dirty="0">
                        <a:latin typeface="Cambria Math" panose="02040503050406030204" pitchFamily="18" charset="0"/>
                      </a:rPr>
                      <m:t>𝐃𝐞𝐜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+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sz="2400" dirty="0" smtClean="0">
                  <a:ea typeface="Cambria Math" panose="02040503050406030204" pitchFamily="18" charset="0"/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ea typeface="Cambria Math" panose="02040503050406030204" pitchFamily="18" charset="0"/>
                  </a:rPr>
                  <a:t>Correctness: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𝐃𝐞𝐜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𝐄𝐧𝐜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 smtClean="0">
                    <a:ea typeface="Cambria Math" panose="02040503050406030204" pitchFamily="18" charset="0"/>
                  </a:rPr>
                  <a:t> 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38600"/>
                <a:ext cx="9144000" cy="2365328"/>
              </a:xfrm>
              <a:prstGeom prst="rect">
                <a:avLst/>
              </a:prstGeom>
              <a:blipFill rotWithShape="0">
                <a:blip r:embed="rId11"/>
                <a:stretch>
                  <a:fillRect t="-258" b="-2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2375647" y="3345418"/>
                <a:ext cx="762000" cy="6858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dirty="0" smtClean="0">
                          <a:latin typeface="Cambria Math" panose="02040503050406030204" pitchFamily="18" charset="0"/>
                        </a:rPr>
                        <m:t>𝐆𝐞𝐧</m:t>
                      </m:r>
                    </m:oMath>
                  </m:oMathPara>
                </a14:m>
                <a:endParaRPr lang="en-US" b="1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26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5647" y="3345418"/>
                <a:ext cx="762000" cy="6858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>
            <a:stCxn id="26" idx="0"/>
            <a:endCxn id="22" idx="2"/>
          </p:cNvCxnSpPr>
          <p:nvPr/>
        </p:nvCxnSpPr>
        <p:spPr>
          <a:xfrm flipH="1" flipV="1">
            <a:off x="2743200" y="2422823"/>
            <a:ext cx="13447" cy="9225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连接符 9"/>
          <p:cNvCxnSpPr>
            <a:stCxn id="26" idx="3"/>
            <a:endCxn id="28" idx="2"/>
          </p:cNvCxnSpPr>
          <p:nvPr/>
        </p:nvCxnSpPr>
        <p:spPr>
          <a:xfrm flipV="1">
            <a:off x="3137647" y="2419350"/>
            <a:ext cx="3186953" cy="126896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941481" y="2824718"/>
                <a:ext cx="478336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481" y="2824718"/>
                <a:ext cx="478336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13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Comparisons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925506"/>
                <a:ext cx="9144000" cy="5627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b="1" dirty="0" smtClean="0"/>
                  <a:t>Private-Key Encryption:</a:t>
                </a:r>
                <a:endParaRPr lang="en-US" sz="2400" b="1" dirty="0" smtClean="0"/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𝐄𝐧𝐜</m:t>
                    </m:r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𝐃𝐞𝐜</m:t>
                    </m:r>
                  </m:oMath>
                </a14:m>
                <a:r>
                  <a:rPr lang="en-US" sz="2000" dirty="0" smtClean="0"/>
                  <a:t> use the same key      //symmetric-key encryption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/>
                  <a:t> must be </a:t>
                </a:r>
                <a:r>
                  <a:rPr lang="en-US" altLang="zh-CN" sz="2000" dirty="0" smtClean="0"/>
                  <a:t>secret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key distribution: physical meeting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key </a:t>
                </a:r>
                <a:r>
                  <a:rPr lang="en-US" sz="2000" dirty="0"/>
                  <a:t>storage: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−1)/2</m:t>
                    </m:r>
                  </m:oMath>
                </a14:m>
                <a:r>
                  <a:rPr lang="en-US" sz="2000" dirty="0"/>
                  <a:t> keys for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users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/>
                  <a:t>1 </a:t>
                </a:r>
                <a:r>
                  <a:rPr lang="en-US" altLang="zh-CN" sz="2000" dirty="0"/>
                  <a:t>sender, 1 </a:t>
                </a:r>
                <a:r>
                  <a:rPr lang="en-US" altLang="zh-CN" sz="2000" dirty="0" smtClean="0"/>
                  <a:t>receiver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C00000"/>
                    </a:solidFill>
                  </a:rPr>
                  <a:t>b</a:t>
                </a:r>
                <a:r>
                  <a:rPr lang="en-US" altLang="zh-CN" sz="2000" dirty="0" smtClean="0">
                    <a:solidFill>
                      <a:srgbClr val="C00000"/>
                    </a:solidFill>
                  </a:rPr>
                  <a:t>idirectional encryption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solidFill>
                      <a:srgbClr val="C00000"/>
                    </a:solidFill>
                  </a:rPr>
                  <a:t>encryption speed: fast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b="1" dirty="0" smtClean="0"/>
                  <a:t>Public-Key Encryption: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dirty="0">
                        <a:latin typeface="Cambria Math" panose="02040503050406030204" pitchFamily="18" charset="0"/>
                      </a:rPr>
                      <m:t>𝐄𝐧𝐜</m:t>
                    </m:r>
                  </m:oMath>
                </a14:m>
                <a:r>
                  <a:rPr lang="en-US" altLang="zh-CN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000" b="1" dirty="0">
                        <a:latin typeface="Cambria Math" panose="02040503050406030204" pitchFamily="18" charset="0"/>
                      </a:rPr>
                      <m:t>𝐃𝐞𝐜</m:t>
                    </m:r>
                  </m:oMath>
                </a14:m>
                <a:r>
                  <a:rPr lang="en-US" altLang="zh-CN" sz="2000" dirty="0"/>
                  <a:t> use </a:t>
                </a:r>
                <a:r>
                  <a:rPr lang="en-US" altLang="zh-CN" sz="2000" dirty="0" smtClean="0"/>
                  <a:t>different keys     </a:t>
                </a:r>
                <a:r>
                  <a:rPr lang="en-US" sz="2000" dirty="0" smtClean="0"/>
                  <a:t>//asymmetric-key encryption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𝑝𝑘</m:t>
                    </m:r>
                  </m:oMath>
                </a14:m>
                <a:r>
                  <a:rPr lang="en-US" altLang="zh-CN" sz="2000" dirty="0"/>
                  <a:t> is public,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𝑠𝑘</m:t>
                    </m:r>
                  </m:oMath>
                </a14:m>
                <a:r>
                  <a:rPr lang="en-US" altLang="zh-CN" sz="2000" dirty="0"/>
                  <a:t> is </a:t>
                </a:r>
                <a:r>
                  <a:rPr lang="en-US" altLang="zh-CN" sz="2000" dirty="0" smtClean="0"/>
                  <a:t>secret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key distribution: make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𝑝𝑘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public</a:t>
                </a:r>
                <a:endParaRPr lang="en-US" sz="2000" dirty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key </a:t>
                </a:r>
                <a:r>
                  <a:rPr lang="en-US" sz="2000" dirty="0">
                    <a:solidFill>
                      <a:srgbClr val="C00000"/>
                    </a:solidFill>
                  </a:rPr>
                  <a:t>storage: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public keys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private keys for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users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many senders, 1 receiver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</a:t>
                </a:r>
                <a:r>
                  <a:rPr lang="en-US" sz="2000" dirty="0" smtClean="0"/>
                  <a:t>nidirectional encryption</a:t>
                </a:r>
              </a:p>
              <a:p>
                <a:pPr marL="800100" lvl="1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</a:t>
                </a:r>
                <a:r>
                  <a:rPr lang="en-US" sz="2000" dirty="0" smtClean="0"/>
                  <a:t>ncryption speed: 100-1000 times slower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25506"/>
                <a:ext cx="9144000" cy="5627694"/>
              </a:xfrm>
              <a:prstGeom prst="rect">
                <a:avLst/>
              </a:prstGeom>
              <a:blipFill rotWithShape="0">
                <a:blip r:embed="rId3"/>
                <a:stretch>
                  <a:fillRect l="-1000" t="-542" b="-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4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Classical &amp; Modern </a:t>
            </a:r>
            <a:r>
              <a:rPr lang="en-US" altLang="zh-CN" dirty="0"/>
              <a:t>Cryptography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1600200"/>
            <a:ext cx="9144000" cy="400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/>
              <a:t>All historical </a:t>
            </a:r>
            <a:r>
              <a:rPr lang="en-US" sz="2400" b="1" dirty="0" smtClean="0"/>
              <a:t>ciphers have been BADLY broken</a:t>
            </a:r>
            <a:endParaRPr lang="en-US" sz="2400" b="1" dirty="0"/>
          </a:p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/>
              <a:t>The adversary learns only one ciphertext</a:t>
            </a:r>
          </a:p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/>
              <a:t>The adversary can recover both the message and the secret key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/>
              <a:t>Lessons of Classical Cryptography: it is like an art, not a science</a:t>
            </a:r>
          </a:p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/>
              <a:t>Don’t tell us how secure a given system is</a:t>
            </a:r>
          </a:p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 smtClean="0"/>
              <a:t>Don’t prove that a given system is secure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 smtClean="0"/>
              <a:t>Principles of Modern Cryptography (a science)</a:t>
            </a:r>
          </a:p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 smtClean="0"/>
              <a:t>Formal Definitions of Security</a:t>
            </a:r>
          </a:p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 smtClean="0"/>
              <a:t>Precise Assumptions</a:t>
            </a:r>
          </a:p>
          <a:p>
            <a:pPr marL="800100" lvl="1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 smtClean="0"/>
              <a:t>Proofs of Security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8968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IND-EAV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0" y="1524000"/>
                <a:ext cx="9144000" cy="1010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0" dirty="0" smtClean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𝐆𝐞𝐧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𝐄𝐧𝐜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𝐃𝐞𝐜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sz="2400" dirty="0" smtClean="0"/>
                  <a:t> be a public-key encryption. Define an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400" dirty="0" smtClean="0"/>
                  <a:t>        </a:t>
                </a:r>
                <a:r>
                  <a:rPr lang="en-US" sz="2400" b="1" dirty="0" smtClean="0"/>
                  <a:t>eavesdropping indistinguishability experiment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ub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400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eav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endParaRPr lang="en-US" sz="2000" dirty="0" smtClean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4000"/>
                <a:ext cx="9144000" cy="1010790"/>
              </a:xfrm>
              <a:prstGeom prst="rect">
                <a:avLst/>
              </a:prstGeom>
              <a:blipFill rotWithShape="0">
                <a:blip r:embed="rId3"/>
                <a:stretch>
                  <a:fillRect l="-1000" t="-602" b="-8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094601" y="2552199"/>
            <a:ext cx="2491317" cy="32286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62319" y="2552199"/>
            <a:ext cx="2286000" cy="3228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415280" y="2951480"/>
                <a:ext cx="19929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 smtClean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endParaRPr lang="en-US" dirty="0" smtClean="0"/>
              </a:p>
              <a:p>
                <a:r>
                  <a:rPr lang="en-US" dirty="0"/>
                  <a:t>w</a:t>
                </a:r>
                <a:r>
                  <a:rPr lang="en-US" dirty="0" smtClean="0"/>
                  <a:t>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280" y="2951480"/>
                <a:ext cx="1992918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7034" t="-14286" r="-305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3585919" y="35814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43119" y="3297382"/>
                <a:ext cx="736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119" y="3297382"/>
                <a:ext cx="73674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132" r="-330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3655" y="2578100"/>
                <a:ext cx="2019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𝐆𝐞𝐧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655" y="2578100"/>
                <a:ext cx="201927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625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93202" y="3632200"/>
                <a:ext cx="989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202" y="3632200"/>
                <a:ext cx="98931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5556" t="-4444" r="-864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00129" y="3988569"/>
                <a:ext cx="1728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129" y="3988569"/>
                <a:ext cx="172887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408" t="-2174" r="-457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rot="10800000" flipH="1">
            <a:off x="3585919" y="4333009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34313" y="4056010"/>
                <a:ext cx="166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313" y="4056010"/>
                <a:ext cx="166006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3585919" y="4866409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271719" y="4582391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719" y="4582391"/>
                <a:ext cx="237244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28205" t="-4444" r="-2564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01436" y="5042800"/>
                <a:ext cx="248741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ub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eav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436" y="5042800"/>
                <a:ext cx="2487412" cy="61786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306970" y="3918111"/>
                <a:ext cx="12359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𝐂𝐡𝐚𝐥𝐥𝐞𝐧𝐠𝐞𝐫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6970" y="3918111"/>
                <a:ext cx="1235916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4444" t="-6897" r="-37778" b="-6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5400000">
                <a:off x="6985030" y="3900770"/>
                <a:ext cx="1450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𝐀𝐝𝐯𝐞𝐫𝐬𝐚𝐫𝐲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985030" y="3900770"/>
                <a:ext cx="1450141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34783" t="-5882" r="-434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rot="10800000" flipH="1">
            <a:off x="3581401" y="2895599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267200" y="2618600"/>
                <a:ext cx="3145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618600"/>
                <a:ext cx="314510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25000" t="-4444" r="-25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35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IND-CPA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0" y="1371600"/>
                <a:ext cx="9144000" cy="626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>
                    <a:solidFill>
                      <a:schemeClr val="tx1"/>
                    </a:solidFill>
                  </a:rPr>
                  <a:t>IND-CPA experiment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ub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4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cpa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for public-key encryption schemes </a:t>
                </a:r>
                <a:endParaRPr lang="en-US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1600"/>
                <a:ext cx="9144000" cy="626582"/>
              </a:xfrm>
              <a:prstGeom prst="rect">
                <a:avLst/>
              </a:prstGeom>
              <a:blipFill rotWithShape="0">
                <a:blip r:embed="rId3"/>
                <a:stretch>
                  <a:fillRect l="-1000" b="-10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669382" y="2226782"/>
            <a:ext cx="2491317" cy="3945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37100" y="2226782"/>
            <a:ext cx="1330868" cy="3945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18580" y="2235200"/>
                <a:ext cx="2019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𝐆𝐞𝐧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80" y="2235200"/>
                <a:ext cx="201927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625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230582" y="3864717"/>
                <a:ext cx="989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582" y="3864717"/>
                <a:ext cx="98931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5556" t="-4444" r="-864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39662" y="4182721"/>
                <a:ext cx="1728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662" y="4182721"/>
                <a:ext cx="172887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408" t="-2174" r="-457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rot="10800000" flipH="1">
            <a:off x="4160700" y="44196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18611" y="4191000"/>
                <a:ext cx="1660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611" y="4191000"/>
                <a:ext cx="16600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4160700" y="5541818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46500" y="5257800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500" y="5257800"/>
                <a:ext cx="237244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8205" t="-4444" r="-256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76217" y="5554339"/>
                <a:ext cx="248741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ub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cpa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17" y="5554339"/>
                <a:ext cx="2487412" cy="61786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892142" y="3756059"/>
                <a:ext cx="12359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𝐂𝐡𝐚𝐥𝐥𝐞𝐧𝐠𝐞𝐫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2142" y="3756059"/>
                <a:ext cx="1235916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4444" t="-6931" r="-35556" b="-6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5400000">
                <a:off x="6617610" y="3784630"/>
                <a:ext cx="1450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𝐀𝐝𝐯𝐞𝐫𝐬𝐚𝐫𝐲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617610" y="3784630"/>
                <a:ext cx="1450141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35556" t="-5882" r="-6667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>
            <a:off x="4170218" y="3034007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98082" y="2743200"/>
                <a:ext cx="1575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orace</m:t>
                      </m:r>
                      <m: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access</m:t>
                      </m:r>
                      <m: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082" y="2743200"/>
                <a:ext cx="157575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193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523509" y="3125308"/>
                <a:ext cx="10110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𝐄𝐧𝐜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,⋅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509" y="3125308"/>
                <a:ext cx="1011046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481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rot="10800000" flipH="1">
            <a:off x="4170219" y="3099816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159827" y="3702811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603173" y="3418793"/>
                <a:ext cx="736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173" y="3418793"/>
                <a:ext cx="736740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4132" r="-330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84197" y="3685401"/>
                <a:ext cx="1245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197" y="3685401"/>
                <a:ext cx="1245084" cy="276999"/>
              </a:xfrm>
              <a:prstGeom prst="rect">
                <a:avLst/>
              </a:prstGeom>
              <a:blipFill rotWithShape="0">
                <a:blip r:embed="rId15"/>
                <a:stretch>
                  <a:fillRect t="-4444" r="-68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H="1">
            <a:off x="4170218" y="4862807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198082" y="4572000"/>
                <a:ext cx="1575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orace</m:t>
                      </m:r>
                      <m: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access</m:t>
                      </m:r>
                      <m: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082" y="4572000"/>
                <a:ext cx="157575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193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561609" y="4966808"/>
                <a:ext cx="10110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𝐄𝐧𝐜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,⋅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609" y="4966808"/>
                <a:ext cx="101104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481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rot="10800000" flipH="1">
            <a:off x="4170219" y="4928616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 flipH="1">
            <a:off x="4174779" y="2613799"/>
            <a:ext cx="1659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877679" y="2336800"/>
                <a:ext cx="3145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679" y="2336800"/>
                <a:ext cx="314510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25000" t="-2174" r="-2500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56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IND-CPA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0" y="1371600"/>
                <a:ext cx="9144000" cy="626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>
                    <a:solidFill>
                      <a:schemeClr val="tx1"/>
                    </a:solidFill>
                  </a:rPr>
                  <a:t>IND-CPA experiment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ub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4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cpa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for public-key encryption schemes </a:t>
                </a:r>
                <a:endParaRPr lang="en-US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1600"/>
                <a:ext cx="9144000" cy="626582"/>
              </a:xfrm>
              <a:prstGeom prst="rect">
                <a:avLst/>
              </a:prstGeom>
              <a:blipFill rotWithShape="0">
                <a:blip r:embed="rId3"/>
                <a:stretch>
                  <a:fillRect l="-1000" b="-10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669382" y="2226782"/>
            <a:ext cx="2491317" cy="3945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37100" y="2226782"/>
            <a:ext cx="1330868" cy="3945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18580" y="2235200"/>
                <a:ext cx="2019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𝐆𝐞𝐧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80" y="2235200"/>
                <a:ext cx="201927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625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230582" y="3864717"/>
                <a:ext cx="989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582" y="3864717"/>
                <a:ext cx="98931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5556" t="-4444" r="-864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39662" y="4182721"/>
                <a:ext cx="1728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662" y="4182721"/>
                <a:ext cx="172887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408" t="-2174" r="-457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rot="10800000" flipH="1">
            <a:off x="4160700" y="44196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18611" y="4191000"/>
                <a:ext cx="1660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611" y="4191000"/>
                <a:ext cx="16600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4160700" y="5541818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46500" y="5257800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500" y="5257800"/>
                <a:ext cx="237244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8205" t="-4444" r="-256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76217" y="5554339"/>
                <a:ext cx="248741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ub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cpa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217" y="5554339"/>
                <a:ext cx="2487412" cy="61786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892142" y="3756059"/>
                <a:ext cx="12359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𝐂𝐡𝐚𝐥𝐥𝐞𝐧𝐠𝐞𝐫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2142" y="3756059"/>
                <a:ext cx="1235916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4444" t="-6931" r="-35556" b="-6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5400000">
                <a:off x="6617610" y="3784630"/>
                <a:ext cx="1450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𝐀𝐝𝐯𝐞𝐫𝐬𝐚𝐫𝐲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617610" y="3784630"/>
                <a:ext cx="1450141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35556" t="-5882" r="-6667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 flipH="1">
            <a:off x="4159827" y="3702811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603173" y="3418793"/>
                <a:ext cx="736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173" y="3418793"/>
                <a:ext cx="736740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4132" r="-330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84197" y="3685401"/>
                <a:ext cx="1245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197" y="3685401"/>
                <a:ext cx="1245084" cy="276999"/>
              </a:xfrm>
              <a:prstGeom prst="rect">
                <a:avLst/>
              </a:prstGeom>
              <a:blipFill rotWithShape="0">
                <a:blip r:embed="rId13"/>
                <a:stretch>
                  <a:fillRect t="-4444" r="-68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 rot="10800000" flipH="1">
            <a:off x="4174779" y="2613799"/>
            <a:ext cx="1659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877679" y="2336800"/>
                <a:ext cx="3145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679" y="2336800"/>
                <a:ext cx="314510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25000" t="-2174" r="-2500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29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IND-CCA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0" y="1295400"/>
                <a:ext cx="9144000" cy="101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𝐃𝐞𝐜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,⋅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/>
                  <a:t>given </a:t>
                </a:r>
                <a:r>
                  <a:rPr lang="en-US" sz="2400" dirty="0" smtClean="0"/>
                  <a:t>a ciphertext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𝐃𝐞𝐜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algn="ctr">
                  <a:lnSpc>
                    <a:spcPct val="120000"/>
                  </a:lnSpc>
                </a:pPr>
                <a:r>
                  <a:rPr lang="en-US" sz="2400" b="1" dirty="0" smtClean="0">
                    <a:solidFill>
                      <a:schemeClr val="tx1"/>
                    </a:solidFill>
                  </a:rPr>
                  <a:t>IND-CCA experiment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ub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4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cca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95400"/>
                <a:ext cx="9144000" cy="1010982"/>
              </a:xfrm>
              <a:prstGeom prst="rect">
                <a:avLst/>
              </a:prstGeom>
              <a:blipFill rotWithShape="0">
                <a:blip r:embed="rId3"/>
                <a:stretch>
                  <a:fillRect l="-133" t="-606" b="-8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21782" y="2286000"/>
            <a:ext cx="2491317" cy="426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04519" y="2286000"/>
            <a:ext cx="1330868" cy="426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057400" y="2310658"/>
                <a:ext cx="2019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𝐆𝐞𝐧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310658"/>
                <a:ext cx="201927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625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82982" y="4138033"/>
                <a:ext cx="989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982" y="4138033"/>
                <a:ext cx="98931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5556" t="-4444" r="-864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92062" y="4456037"/>
                <a:ext cx="16006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𝐄𝐧𝐜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062" y="4456037"/>
                <a:ext cx="160063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21" t="-2222" r="-494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rot="10800000" flipH="1">
            <a:off x="4343401" y="4823833"/>
            <a:ext cx="1844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71011" y="4577981"/>
                <a:ext cx="1660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011" y="4577981"/>
                <a:ext cx="16600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4318641" y="5946051"/>
            <a:ext cx="1844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98900" y="5662033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900" y="5662033"/>
                <a:ext cx="237244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8205" t="-4444" r="-2564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776861" y="5958572"/>
                <a:ext cx="248741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ub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cca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861" y="5958572"/>
                <a:ext cx="2487412" cy="61786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1044542" y="3679859"/>
                <a:ext cx="12359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𝐂𝐡𝐚𝐥𝐥𝐞𝐧𝐠𝐞𝐫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44542" y="3679859"/>
                <a:ext cx="1235916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4444" t="-6897" r="-35556" b="-6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5400000">
                <a:off x="6985029" y="3708430"/>
                <a:ext cx="1450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𝐀𝐝𝐯𝐞𝐫𝐬𝐚𝐫𝐲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985029" y="3708430"/>
                <a:ext cx="1450141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35556" t="-5462" r="-6667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>
            <a:off x="4328159" y="3242287"/>
            <a:ext cx="1844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50482" y="2951480"/>
                <a:ext cx="1638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oracle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access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482" y="2951480"/>
                <a:ext cx="1638269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335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664598" y="3346288"/>
                <a:ext cx="10054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𝐃𝐞𝐜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,⋅)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598" y="3346288"/>
                <a:ext cx="1005403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4848" t="-2222" r="-848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rot="10800000" flipH="1">
            <a:off x="4328160" y="3308096"/>
            <a:ext cx="1844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328160" y="3938478"/>
            <a:ext cx="1844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755573" y="3654460"/>
                <a:ext cx="736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573" y="3654460"/>
                <a:ext cx="736740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4132" r="-330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36597" y="3921068"/>
                <a:ext cx="1245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597" y="3921068"/>
                <a:ext cx="1245084" cy="276999"/>
              </a:xfrm>
              <a:prstGeom prst="rect">
                <a:avLst/>
              </a:prstGeom>
              <a:blipFill rotWithShape="0">
                <a:blip r:embed="rId15"/>
                <a:stretch>
                  <a:fillRect t="-2174" r="-686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H="1">
            <a:off x="4328159" y="5267040"/>
            <a:ext cx="1844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350482" y="4976233"/>
                <a:ext cx="1638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oracle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access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482" y="4976233"/>
                <a:ext cx="1638269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335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rot="10800000" flipH="1">
            <a:off x="4328160" y="5332849"/>
            <a:ext cx="1844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724400" y="5331355"/>
                <a:ext cx="10567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𝐃𝐞𝐜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,⋅)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331355"/>
                <a:ext cx="1056700" cy="276999"/>
              </a:xfrm>
              <a:prstGeom prst="rect">
                <a:avLst/>
              </a:prstGeom>
              <a:blipFill rotWithShape="0">
                <a:blip r:embed="rId17"/>
                <a:stretch>
                  <a:fillRect t="-4444" r="-809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 rot="10800000" flipH="1">
            <a:off x="4328160" y="2819399"/>
            <a:ext cx="1844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10930" y="2542401"/>
                <a:ext cx="3145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𝑝𝑘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930" y="2542401"/>
                <a:ext cx="314510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25000" t="-2174" r="-2500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ular Callout 7"/>
              <p:cNvSpPr/>
              <p:nvPr/>
            </p:nvSpPr>
            <p:spPr>
              <a:xfrm>
                <a:off x="6781800" y="6072767"/>
                <a:ext cx="2362200" cy="480433"/>
              </a:xfrm>
              <a:prstGeom prst="wedgeRectCallout">
                <a:avLst>
                  <a:gd name="adj1" fmla="val -98253"/>
                  <a:gd name="adj2" fmla="val -169319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Cannot query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6072767"/>
                <a:ext cx="2362200" cy="480433"/>
              </a:xfrm>
              <a:prstGeom prst="wedgeRectCallout">
                <a:avLst>
                  <a:gd name="adj1" fmla="val -98253"/>
                  <a:gd name="adj2" fmla="val -169319"/>
                </a:avLst>
              </a:prstGeom>
              <a:blipFill rotWithShape="0">
                <a:blip r:embed="rId19"/>
                <a:stretch>
                  <a:fillRect b="-2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20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ElGamal Encryption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415295"/>
                <a:ext cx="9144000" cy="4680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2400" b="1" dirty="0" smtClean="0"/>
                  <a:t>CONSTRUCTION: 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𝐆𝐞𝐧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𝐄𝐧𝐜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𝐃𝐞𝐜</m:t>
                        </m:r>
                      </m:e>
                    </m:d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endParaRPr lang="en-US" sz="2400" dirty="0" smtClean="0"/>
              </a:p>
              <a:p>
                <a:pPr marL="800100" lvl="1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</m:t>
                    </m:r>
                    <m:r>
                      <a:rPr lang="en-US" sz="2000" i="1" baseline="30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000" b="0" i="1" dirty="0" smtClean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  <a:r>
                  <a:rPr lang="en-US" sz="2000" b="0" dirty="0" smtClean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𝑝𝑘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𝑠𝑘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 smtClean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𝐄𝐧𝐜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en-US" sz="2000" b="0" i="1" dirty="0" smtClean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en-US" sz="2000" b="0" i="1" dirty="0" smtClean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  <a:r>
                  <a:rPr lang="en-US" sz="2000" b="0" dirty="0" smtClean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</a:t>
                </a:r>
                <a:r>
                  <a:rPr lang="en-US" sz="2000" dirty="0" smtClean="0">
                    <a:solidFill>
                      <a:srgbClr val="C00000"/>
                    </a:solidFill>
                  </a:rPr>
                  <a:t>utput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𝐃𝐞𝐜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𝑠𝑘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: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endParaRPr lang="en-US" sz="2400" dirty="0" smtClean="0"/>
              </a:p>
              <a:p>
                <a:pPr marL="1257300" lvl="2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en-US" sz="2000" b="1" dirty="0">
                    <a:solidFill>
                      <a:schemeClr val="accent1">
                        <a:lumMod val="50000"/>
                      </a:schemeClr>
                    </a:solidFill>
                  </a:rPr>
                  <a:t>Correctness: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𝑦𝑥</m:t>
                        </m:r>
                      </m:sup>
                    </m:sSup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1257300" lvl="2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en-US" sz="20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Basic Idea</a:t>
                </a:r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: use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as secret key in the generalized OTP </a:t>
                </a:r>
                <a:endParaRPr lang="en-US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1257300" lvl="2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en-US" sz="20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Security</a:t>
                </a:r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: IND-CPA assuming that DDH problem is hard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sz="2400" b="1" dirty="0" smtClean="0"/>
                  <a:t>EXAMPLE</a:t>
                </a:r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smtClean="0">
                    <a:ea typeface="Cambria Math" panose="02040503050406030204" pitchFamily="18" charset="0"/>
                  </a:rPr>
                  <a:t>and</a:t>
                </a:r>
                <a:r>
                  <a:rPr lang="en-US" sz="24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=3,  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𝑝𝑘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10,</m:t>
                        </m:r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,2, 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𝑠𝑘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=9, 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⋅5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=(6, 2)</m:t>
                    </m:r>
                  </m:oMath>
                </a14:m>
                <a:endParaRPr lang="en-US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=2/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=2⋅8=5</m:t>
                    </m:r>
                  </m:oMath>
                </a14:m>
                <a:endParaRPr lang="en-US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15295"/>
                <a:ext cx="9144000" cy="4680705"/>
              </a:xfrm>
              <a:prstGeom prst="rect">
                <a:avLst/>
              </a:prstGeom>
              <a:blipFill rotWithShape="0">
                <a:blip r:embed="rId3"/>
                <a:stretch>
                  <a:fillRect l="-1000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56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Plain RSA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066800"/>
                <a:ext cx="9144000" cy="5393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CONSTRUCTION: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𝐆𝐞𝐧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𝐄𝐧𝐜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𝐃𝐞𝐜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dirty="0" smtClean="0">
                    <a:latin typeface="+mj-lt"/>
                    <a:ea typeface="Cambria Math" panose="02040503050406030204" pitchFamily="18" charset="0"/>
                  </a:rPr>
                  <a:t>the message space is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0" dirty="0" smtClean="0">
                    <a:ea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=1}</m:t>
                    </m:r>
                  </m:oMath>
                </a14:m>
                <a:r>
                  <a:rPr lang="en-US" sz="2400" dirty="0" smtClean="0"/>
                  <a:t> //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 smtClean="0"/>
                  <a:t> in the textbook</a:t>
                </a:r>
                <a:endParaRPr lang="en-US" sz="2400" dirty="0"/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𝑝𝑘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𝑠𝑘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  <m:r>
                      <a:rPr lang="en-US" sz="2000" dirty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000" b="1" i="0" dirty="0" smtClean="0">
                        <a:solidFill>
                          <a:srgbClr val="C00000"/>
                        </a:solidFill>
                        <a:latin typeface="Cambria Math"/>
                      </a:rPr>
                      <m:t>𝐆𝐞𝐧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e>
                      <m:sup>
                        <m:r>
                          <a:rPr lang="en-CA" sz="2000" b="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)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C00000"/>
                    </a:solidFill>
                  </a:rPr>
                  <a:t>c</a:t>
                </a:r>
                <a:r>
                  <a:rPr lang="en-US" sz="2000" b="0" dirty="0" smtClean="0">
                    <a:solidFill>
                      <a:srgbClr val="C00000"/>
                    </a:solidFill>
                  </a:rPr>
                  <a:t>hoose two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b="0" i="1" dirty="0" smtClean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-</a:t>
                </a:r>
                <a:r>
                  <a:rPr lang="en-US" sz="2000" b="0" dirty="0" smtClean="0">
                    <a:solidFill>
                      <a:srgbClr val="C00000"/>
                    </a:solidFill>
                    <a:latin typeface="+mj-lt"/>
                  </a:rPr>
                  <a:t>bit primes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𝑝𝑞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2000" b="0" i="1" dirty="0" smtClean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b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//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𝑝𝑘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=(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𝑁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𝑒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𝑠𝑘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=(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𝑁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𝑑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←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solidFill>
                          <a:srgbClr val="C00000"/>
                        </a:solidFill>
                        <a:latin typeface="Cambria Math"/>
                      </a:rPr>
                      <m:t>𝐄𝐧𝐜</m:t>
                    </m:r>
                    <m:d>
                      <m:d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𝑝𝑘</m:t>
                        </m:r>
                        <m: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𝑚</m:t>
                        </m:r>
                      </m:e>
                    </m:d>
                    <m:r>
                      <a:rPr lang="en-US" sz="2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output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𝑐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  </a:t>
                </a:r>
                <a:r>
                  <a:rPr lang="en-US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//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←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solidFill>
                          <a:srgbClr val="C00000"/>
                        </a:solidFill>
                        <a:latin typeface="Cambria Math"/>
                      </a:rPr>
                      <m:t>𝐃𝐞𝐜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𝑠𝑘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𝑐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 smtClean="0">
                    <a:solidFill>
                      <a:srgbClr val="C00000"/>
                    </a:solidFill>
                  </a:rPr>
                  <a:t>: output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 </a:t>
                </a:r>
                <a:r>
                  <a:rPr lang="en-US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//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Correctness: </a:t>
                </a:r>
                <a:r>
                  <a:rPr lang="en-US" sz="2400" dirty="0" smtClean="0"/>
                  <a:t>need to show that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𝐃𝐞𝐜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𝐄𝐧𝐜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integer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𝑒𝑑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accent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accent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𝑒𝑑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// Euler’s Theorem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66800"/>
                <a:ext cx="9144000" cy="5393977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841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Plain RSA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295400"/>
                <a:ext cx="9144000" cy="4703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 smtClean="0">
                    <a:solidFill>
                      <a:schemeClr val="tx1"/>
                    </a:solidFill>
                  </a:rPr>
                  <a:t>EXAMPLE: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this is a toy example because all numbers are ver</a:t>
                </a:r>
                <a:r>
                  <a:rPr lang="en-US" sz="2400" dirty="0" smtClean="0"/>
                  <a:t>y small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𝑝𝑘</m:t>
                    </m:r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, </m:t>
                    </m:r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𝑠𝑘</m:t>
                    </m:r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)</m:t>
                    </m:r>
                    <m:r>
                      <a: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←</m:t>
                    </m:r>
                    <m:r>
                      <a:rPr lang="en-US" sz="20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𝐆𝐞𝐧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e>
                      <m:sup>
                        <m:r>
                          <a:rPr lang="en-CA" sz="20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)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𝑝</m:t>
                    </m:r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=7, </m:t>
                    </m:r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𝑞</m:t>
                    </m:r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=13,</m:t>
                    </m:r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𝑁</m:t>
                    </m:r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=91</m:t>
                    </m:r>
                  </m:oMath>
                </a14:m>
                <a:r>
                  <a:rPr lang="en-CA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/>
                      </a:rPr>
                      <m:t>𝜙</m:t>
                    </m:r>
                    <m:d>
                      <m:dPr>
                        <m:ctrlPr>
                          <a:rPr lang="en-CA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CA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</m:d>
                    <m:r>
                      <a:rPr lang="en-CA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/>
                      </a:rPr>
                      <m:t>72</m:t>
                    </m:r>
                  </m:oMath>
                </a14:m>
                <a:endParaRPr lang="en-US" sz="2000" b="0" i="1" dirty="0" smtClean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  <a:ea typeface="Cambria Math"/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𝑒</m:t>
                    </m:r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=5, </m:t>
                    </m:r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𝑑</m:t>
                    </m:r>
                    <m:r>
                      <a:rPr lang="en-CA" sz="2000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 //extended Euclidean algorithm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𝑝𝑘</m:t>
                    </m:r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=(91, 5) </m:t>
                    </m:r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𝑠𝑘</m:t>
                    </m:r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=(91, 29)</m:t>
                    </m:r>
                  </m:oMath>
                </a14:m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𝑐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←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𝐄𝐧𝐜</m:t>
                    </m:r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(</m:t>
                    </m:r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𝑝𝑘</m:t>
                    </m:r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, </m:t>
                    </m:r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𝑚</m:t>
                    </m:r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𝑚</m:t>
                    </m:r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=82</m:t>
                    </m:r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</a:p>
              <a:p>
                <a:pPr marL="1257300" lvl="2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𝑐</m:t>
                    </m:r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=(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CA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mod</m:t>
                    </m:r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91)</m:t>
                    </m:r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 //square-and-multiply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←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𝐃𝐞𝐜</m:t>
                    </m:r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(</m:t>
                    </m:r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𝑠𝑘</m:t>
                    </m:r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, </m:t>
                    </m:r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𝑐</m:t>
                    </m:r>
                    <m:r>
                      <a:rPr lang="en-US" sz="2000" b="0" i="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𝑐</m:t>
                    </m:r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=10</m:t>
                    </m:r>
                  </m:oMath>
                </a14:m>
                <a:endParaRPr lang="en-US" sz="200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1257300" lvl="2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𝑚</m:t>
                    </m:r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=(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29</m:t>
                        </m:r>
                      </m:sup>
                    </m:sSup>
                    <m:r>
                      <a:rPr lang="en-CA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mod</m:t>
                    </m:r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91)</m:t>
                    </m:r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82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//square-and-multiply</a:t>
                </a:r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smtClean="0"/>
                  <a:t>How Large is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</a:rPr>
                  <a:t> in practice?  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=2048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is recommended from present to 2030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=3072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is recommended after 2030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95400"/>
                <a:ext cx="9144000" cy="4703147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30" b="-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69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RSA-OAEP</a:t>
            </a:r>
            <a:endParaRPr lang="en-US" sz="31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143000"/>
            <a:ext cx="9144000" cy="94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/>
              <a:t>RSA Optimal Asymmetric Encryption Padding</a:t>
            </a:r>
            <a:r>
              <a:rPr lang="en-US" sz="2400" dirty="0" smtClean="0"/>
              <a:t>: Variant of padded RSA, 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 </a:t>
            </a:r>
            <a:r>
              <a:rPr lang="en-US" sz="2400" dirty="0" smtClean="0"/>
              <a:t>       part of the RSA </a:t>
            </a:r>
            <a:r>
              <a:rPr lang="en-US" sz="2400" dirty="0"/>
              <a:t>PKCS #1 since version </a:t>
            </a:r>
            <a:r>
              <a:rPr lang="en-US" sz="2400" dirty="0" smtClean="0"/>
              <a:t>2.0</a:t>
            </a: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63864"/>
            <a:ext cx="4419599" cy="3322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10200" y="2218765"/>
                <a:ext cx="2819400" cy="32004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b="1" dirty="0" smtClean="0">
                    <a:latin typeface="Cambria Math" panose="02040503050406030204" pitchFamily="18" charset="0"/>
                  </a:rPr>
                  <a:t>Encryption process: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150000"/>
                  </a:lnSpc>
                </a:pPr>
                <a:r>
                  <a:rPr lang="en-US" b="1" dirty="0" smtClean="0">
                    <a:latin typeface="Cambria Math" panose="02040503050406030204" pitchFamily="18" charset="0"/>
                  </a:rPr>
                  <a:t>Security: </a:t>
                </a:r>
                <a:r>
                  <a:rPr lang="en-US" dirty="0">
                    <a:latin typeface="Cambria Math" panose="02040503050406030204" pitchFamily="18" charset="0"/>
                  </a:rPr>
                  <a:t>IND-CCA under </a:t>
                </a:r>
                <a:r>
                  <a:rPr lang="en-US" dirty="0" smtClean="0">
                    <a:latin typeface="Cambria Math" panose="02040503050406030204" pitchFamily="18" charset="0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 smtClean="0">
                    <a:latin typeface="Cambria Math" panose="02040503050406030204" pitchFamily="18" charset="0"/>
                  </a:rPr>
                  <a:t>     RSA </a:t>
                </a:r>
                <a:r>
                  <a:rPr lang="en-US" dirty="0">
                    <a:latin typeface="Cambria Math" panose="02040503050406030204" pitchFamily="18" charset="0"/>
                  </a:rPr>
                  <a:t>assumption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218765"/>
                <a:ext cx="2819400" cy="32004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76400" y="5486400"/>
                <a:ext cx="978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bits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5486400"/>
                <a:ext cx="97815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8750" t="-28889" r="-1500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10000" y="5486400"/>
                <a:ext cx="6283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bits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5486400"/>
                <a:ext cx="628314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3592" t="-28889" r="-2330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-2028" y="5943600"/>
                <a:ext cx="9146028" cy="30777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 smtClean="0"/>
                  <a:t>   RSA Assumption</a:t>
                </a:r>
                <a:r>
                  <a:rPr lang="en-US" sz="2000" dirty="0" smtClean="0"/>
                  <a:t>: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 smtClean="0"/>
                  <a:t>, it is hard to learn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 smtClean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28" y="5943600"/>
                <a:ext cx="9146028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65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Digital Signature</a:t>
            </a: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349753"/>
                <a:ext cx="9144000" cy="2861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CA" sz="2400" b="1" dirty="0" smtClean="0"/>
                  <a:t>DEFINITION: </a:t>
                </a:r>
                <a:r>
                  <a:rPr lang="en-CA" sz="2400" dirty="0" smtClean="0"/>
                  <a:t>A </a:t>
                </a:r>
                <a:r>
                  <a:rPr lang="en-CA" sz="2400" b="1" dirty="0" smtClean="0"/>
                  <a:t>digital signature </a:t>
                </a:r>
                <a:r>
                  <a:rPr lang="en-CA" sz="2400" dirty="0" smtClean="0"/>
                  <a:t>scheme is a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1" i="0">
                            <a:latin typeface="Cambria Math"/>
                          </a:rPr>
                          <m:t>𝐆𝐞𝐧</m:t>
                        </m:r>
                        <m:r>
                          <a:rPr lang="en-CA" sz="2400" b="1" i="0">
                            <a:latin typeface="Cambria Math"/>
                          </a:rPr>
                          <m:t>,  </m:t>
                        </m:r>
                        <m:r>
                          <a:rPr lang="en-CA" sz="2400" b="1" i="0" smtClean="0">
                            <a:latin typeface="Cambria Math"/>
                          </a:rPr>
                          <m:t>𝐒𝐢𝐠𝐧</m:t>
                        </m:r>
                        <m:r>
                          <a:rPr lang="en-CA" sz="2400" b="1" i="0" smtClean="0">
                            <a:latin typeface="Cambria Math"/>
                          </a:rPr>
                          <m:t>, </m:t>
                        </m:r>
                        <m:r>
                          <a:rPr lang="en-CA" sz="2400" b="1" i="0">
                            <a:latin typeface="Cambria Math"/>
                          </a:rPr>
                          <m:t>𝐕𝐫𝐟𝐲</m:t>
                        </m:r>
                      </m:e>
                    </m:d>
                  </m:oMath>
                </a14:m>
                <a:r>
                  <a:rPr lang="en-CA" sz="2400" dirty="0" smtClean="0"/>
                  <a:t> of </a:t>
                </a:r>
              </a:p>
              <a:p>
                <a:pPr>
                  <a:lnSpc>
                    <a:spcPct val="120000"/>
                  </a:lnSpc>
                </a:pPr>
                <a:r>
                  <a:rPr lang="en-CA" sz="2400" dirty="0"/>
                  <a:t> </a:t>
                </a:r>
                <a:r>
                  <a:rPr lang="en-CA" sz="2400" dirty="0" smtClean="0"/>
                  <a:t>      three PPT algorithms: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/>
                      </a:rPr>
                      <m:t>(</m:t>
                    </m:r>
                    <m:r>
                      <a:rPr lang="en-CA" sz="2400" b="0" i="1" smtClean="0">
                        <a:latin typeface="Cambria Math"/>
                      </a:rPr>
                      <m:t>𝑝𝑘</m:t>
                    </m:r>
                    <m:r>
                      <a:rPr lang="en-CA" sz="2400" b="0" i="1" smtClean="0">
                        <a:latin typeface="Cambria Math"/>
                      </a:rPr>
                      <m:t>,</m:t>
                    </m:r>
                    <m:r>
                      <a:rPr lang="en-CA" sz="2400" b="0" i="1" smtClean="0">
                        <a:latin typeface="Cambria Math"/>
                      </a:rPr>
                      <m:t>𝑠𝑘</m:t>
                    </m:r>
                    <m:r>
                      <a:rPr lang="en-CA" sz="2400" b="0" i="1" smtClean="0">
                        <a:latin typeface="Cambria Math"/>
                      </a:rPr>
                      <m:t>)←</m:t>
                    </m:r>
                    <m:r>
                      <a:rPr lang="en-CA" sz="2400" b="1" i="0" smtClean="0">
                        <a:latin typeface="Cambria Math"/>
                        <a:ea typeface="Cambria Math"/>
                      </a:rPr>
                      <m:t>𝐆𝐞𝐧</m:t>
                    </m:r>
                    <m:d>
                      <m:dPr>
                        <m:ctrlPr>
                          <a:rPr lang="en-CA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CA" sz="24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  <m:sup>
                            <m:r>
                              <a:rPr lang="en-CA" sz="2400" b="0" i="1" smtClean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2400" dirty="0" smtClean="0"/>
                  <a:t>: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CA" sz="2400" dirty="0" smtClean="0"/>
                  <a:t> for verification;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CA" sz="2400" dirty="0" smtClean="0"/>
                  <a:t> for signing</a:t>
                </a:r>
                <a:endParaRPr lang="en-CA" sz="2000" dirty="0" smtClean="0"/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/>
                        <a:ea typeface="Cambria Math"/>
                      </a:rPr>
                      <m:t>𝜎</m:t>
                    </m:r>
                    <m:r>
                      <a:rPr lang="en-CA" sz="2400" i="1">
                        <a:latin typeface="Cambria Math"/>
                        <a:ea typeface="Cambria Math"/>
                      </a:rPr>
                      <m:t>←</m:t>
                    </m:r>
                    <m:r>
                      <a:rPr lang="en-CA" sz="2400" b="1" i="0" smtClean="0">
                        <a:latin typeface="Cambria Math"/>
                        <a:ea typeface="Cambria Math"/>
                      </a:rPr>
                      <m:t>𝐒𝐢𝐠𝐧</m:t>
                    </m:r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CA" sz="2400" b="0" i="1" smtClean="0">
                            <a:latin typeface="Cambria Math"/>
                            <a:ea typeface="Cambria Math"/>
                          </a:rPr>
                          <m:t>𝑠𝑘</m:t>
                        </m:r>
                        <m:r>
                          <a:rPr lang="en-CA" sz="2400" b="0" i="1" smtClean="0">
                            <a:latin typeface="Cambria Math"/>
                            <a:ea typeface="Cambria Math"/>
                          </a:rPr>
                          <m:t>, </m:t>
                        </m:r>
                        <m:r>
                          <a:rPr lang="en-CA" sz="24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</m:d>
                  </m:oMath>
                </a14:m>
                <a:r>
                  <a:rPr lang="en-CA" sz="2400" dirty="0" smtClean="0"/>
                  <a:t>: signing algorithm;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CA" sz="2400" dirty="0" smtClean="0"/>
                  <a:t>, </a:t>
                </a:r>
                <a:r>
                  <a:rPr lang="en-CA" sz="2400" b="1" dirty="0" smtClean="0"/>
                  <a:t>signature</a:t>
                </a:r>
                <a:r>
                  <a:rPr lang="en-CA" sz="2400" dirty="0" smtClean="0"/>
                  <a:t> of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CA" sz="2400" dirty="0"/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/>
                        <a:ea typeface="Cambria Math"/>
                      </a:rPr>
                      <m:t>{0, 1}</m:t>
                    </m:r>
                    <m:r>
                      <a:rPr lang="en-CA" sz="2400" i="1">
                        <a:latin typeface="Cambria Math"/>
                        <a:ea typeface="Cambria Math"/>
                      </a:rPr>
                      <m:t>←</m:t>
                    </m:r>
                    <m:r>
                      <a:rPr lang="en-CA" sz="2400" b="1" i="0" smtClean="0">
                        <a:latin typeface="Cambria Math"/>
                        <a:ea typeface="Cambria Math"/>
                      </a:rPr>
                      <m:t>𝐕𝐫𝐟𝐲</m:t>
                    </m:r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CA" sz="2400" b="0" i="1" smtClean="0">
                            <a:latin typeface="Cambria Math"/>
                            <a:ea typeface="Cambria Math"/>
                          </a:rPr>
                          <m:t>𝑝𝑘</m:t>
                        </m:r>
                        <m:r>
                          <a:rPr lang="en-CA" sz="2400" b="0" i="1" smtClean="0">
                            <a:latin typeface="Cambria Math"/>
                            <a:ea typeface="Cambria Math"/>
                          </a:rPr>
                          <m:t>, (</m:t>
                        </m:r>
                        <m:r>
                          <a:rPr lang="en-CA" sz="24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en-CA" sz="24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CA" sz="2400" b="0" i="1" smtClean="0">
                            <a:latin typeface="Cambria Math"/>
                            <a:ea typeface="Cambria Math"/>
                          </a:rPr>
                          <m:t>𝜎</m:t>
                        </m:r>
                        <m:r>
                          <a:rPr lang="en-CA" sz="24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en-CA" sz="2400" dirty="0" smtClean="0"/>
                  <a:t>: verification algorithm; 1, </a:t>
                </a:r>
                <a14:m>
                  <m:oMath xmlns:m="http://schemas.openxmlformats.org/officeDocument/2006/math">
                    <m:r>
                      <a:rPr lang="en-CA" altLang="zh-CN" sz="2400" i="1"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en-CA" altLang="zh-CN" sz="2400" b="1" i="1" dirty="0" smtClean="0"/>
                  <a:t> </a:t>
                </a:r>
                <a:r>
                  <a:rPr lang="en-CA" altLang="zh-CN" sz="2400" dirty="0" smtClean="0"/>
                  <a:t>is </a:t>
                </a:r>
                <a:r>
                  <a:rPr lang="en-CA" altLang="zh-CN" sz="2400" b="1" dirty="0" smtClean="0"/>
                  <a:t>valid</a:t>
                </a:r>
                <a:endParaRPr lang="en-CA" sz="2400" dirty="0" smtClean="0"/>
              </a:p>
              <a:p>
                <a:r>
                  <a:rPr lang="en-CA" sz="2400" b="1" dirty="0" smtClean="0">
                    <a:solidFill>
                      <a:schemeClr val="tx1"/>
                    </a:solidFill>
                  </a:rPr>
                  <a:t>Correctness: </a:t>
                </a:r>
                <a14:m>
                  <m:oMath xmlns:m="http://schemas.openxmlformats.org/officeDocument/2006/math">
                    <m:r>
                      <a:rPr lang="en-CA" sz="2400" b="1" i="0" smtClean="0">
                        <a:solidFill>
                          <a:schemeClr val="tx1"/>
                        </a:solidFill>
                        <a:latin typeface="Cambria Math"/>
                      </a:rPr>
                      <m:t>𝐕𝐫𝐟𝐲</m:t>
                    </m:r>
                    <m:d>
                      <m:dPr>
                        <m:ctrlP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𝑝𝑘</m:t>
                        </m:r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  </m:t>
                        </m:r>
                        <m:d>
                          <m:dPr>
                            <m:ctrlP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𝑚</m:t>
                            </m:r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, </m:t>
                            </m:r>
                            <m:r>
                              <a:rPr lang="en-CA" sz="2400" b="1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𝐒𝐢𝐠𝐧</m:t>
                            </m:r>
                            <m:d>
                              <m:dPr>
                                <m:ctrlP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𝑠𝑘</m:t>
                                </m:r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𝑚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CA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en-CA" sz="2400" dirty="0" smtClean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CA" sz="24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∀</m:t>
                    </m:r>
                    <m:r>
                      <a:rPr lang="en-CA" sz="24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CA" sz="24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𝑚</m:t>
                    </m:r>
                    <m:r>
                      <a:rPr lang="en-CA" sz="24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 ∈</m:t>
                    </m:r>
                    <m:r>
                      <a:rPr lang="en-CA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endParaRPr lang="en-CA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49753"/>
                <a:ext cx="9144000" cy="2861040"/>
              </a:xfrm>
              <a:prstGeom prst="rect">
                <a:avLst/>
              </a:prstGeom>
              <a:blipFill rotWithShape="0">
                <a:blip r:embed="rId3"/>
                <a:stretch>
                  <a:fillRect l="-1000" t="-213" r="-1000" b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70" y="4366476"/>
            <a:ext cx="543877" cy="815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469995"/>
            <a:ext cx="526962" cy="793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04358" y="5279208"/>
            <a:ext cx="6568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Alice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0"/>
              <p:cNvSpPr txBox="1">
                <a:spLocks noChangeArrowheads="1"/>
              </p:cNvSpPr>
              <p:nvPr/>
            </p:nvSpPr>
            <p:spPr bwMode="auto">
              <a:xfrm>
                <a:off x="2134056" y="4331167"/>
                <a:ext cx="94820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(</m:t>
                      </m:r>
                      <m:r>
                        <a:rPr lang="en-US" sz="2000" i="1" dirty="0" smtClean="0">
                          <a:latin typeface="Cambria Math"/>
                        </a:rPr>
                        <m:t>𝑚</m:t>
                      </m:r>
                      <m:r>
                        <a:rPr lang="en-US" sz="2000" i="1" dirty="0" smtClean="0">
                          <a:latin typeface="Cambria Math"/>
                        </a:rPr>
                        <m:t>, </m:t>
                      </m:r>
                      <m:r>
                        <a:rPr lang="en-US" sz="2000" i="1" dirty="0" smtClean="0">
                          <a:latin typeface="Cambria Math"/>
                          <a:ea typeface="Cambria Math"/>
                        </a:rPr>
                        <m:t>𝜎</m:t>
                      </m:r>
                      <m:r>
                        <a:rPr lang="en-US" sz="200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10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4056" y="4331167"/>
                <a:ext cx="948208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2564" b="-1818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4114800" y="5276417"/>
            <a:ext cx="5747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Bob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17"/>
              <p:cNvSpPr txBox="1">
                <a:spLocks noChangeArrowheads="1"/>
              </p:cNvSpPr>
              <p:nvPr/>
            </p:nvSpPr>
            <p:spPr bwMode="auto">
              <a:xfrm>
                <a:off x="4724400" y="4819217"/>
                <a:ext cx="2728311" cy="4397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1" i="0" dirty="0" smtClean="0">
                          <a:latin typeface="Cambria Math"/>
                        </a:rPr>
                        <m:t>?</m:t>
                      </m:r>
                      <m:r>
                        <a:rPr lang="en-US" sz="2000" b="1" i="0" dirty="0" smtClean="0">
                          <a:latin typeface="Cambria Math"/>
                        </a:rPr>
                        <m:t>𝐕𝐫𝐟𝐲</m:t>
                      </m:r>
                      <m:d>
                        <m:d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err="1" smtClean="0">
                              <a:latin typeface="Cambria Math"/>
                            </a:rPr>
                            <m:t>𝑝𝑘</m:t>
                          </m:r>
                          <m:r>
                            <a:rPr lang="en-US" sz="2000" i="1" dirty="0" smtClean="0">
                              <a:latin typeface="Cambria Math"/>
                            </a:rPr>
                            <m:t>, </m:t>
                          </m:r>
                          <m:d>
                            <m:d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sz="2000" i="1" dirty="0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2000" i="1" dirty="0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</m:d>
                        </m:e>
                      </m:d>
                      <m:r>
                        <a:rPr lang="en-CA" sz="2000" b="0" i="0" dirty="0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000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14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4819217"/>
                <a:ext cx="2728311" cy="439736"/>
              </a:xfrm>
              <a:prstGeom prst="rect">
                <a:avLst/>
              </a:prstGeom>
              <a:blipFill rotWithShape="0">
                <a:blip r:embed="rId7"/>
                <a:stretch>
                  <a:fillRect b="-972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27"/>
          <p:cNvCxnSpPr>
            <a:cxnSpLocks noChangeShapeType="1"/>
          </p:cNvCxnSpPr>
          <p:nvPr/>
        </p:nvCxnSpPr>
        <p:spPr bwMode="auto">
          <a:xfrm flipV="1">
            <a:off x="1453983" y="4783908"/>
            <a:ext cx="2563091" cy="347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42782" y="5568554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𝑠𝑘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82" y="5568554"/>
                <a:ext cx="293670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0833" r="-187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221630" y="5565762"/>
                <a:ext cx="3145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𝑝𝑘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630" y="5565762"/>
                <a:ext cx="31451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5490" t="-2222" r="-2745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10"/>
              <p:cNvSpPr txBox="1">
                <a:spLocks noChangeArrowheads="1"/>
              </p:cNvSpPr>
              <p:nvPr/>
            </p:nvSpPr>
            <p:spPr bwMode="auto">
              <a:xfrm>
                <a:off x="2362200" y="4931153"/>
                <a:ext cx="106901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(</m:t>
                      </m:r>
                      <m:r>
                        <a:rPr lang="en-CA" sz="2000" b="0" i="1" dirty="0" smtClean="0">
                          <a:latin typeface="Cambria Math"/>
                        </a:rPr>
                        <m:t>𝑚</m:t>
                      </m:r>
                      <m:r>
                        <a:rPr lang="en-CA" sz="2000" b="0" i="1" dirty="0" smtClean="0">
                          <a:latin typeface="Cambria Math"/>
                        </a:rPr>
                        <m:t>′, </m:t>
                      </m:r>
                      <m:r>
                        <a:rPr lang="en-US" sz="2000" i="1" dirty="0" smtClean="0">
                          <a:latin typeface="Cambria Math"/>
                          <a:ea typeface="Cambria Math"/>
                        </a:rPr>
                        <m:t>𝜎</m:t>
                      </m:r>
                      <m:r>
                        <a:rPr lang="en-CA" sz="2000" b="0" i="1" dirty="0" smtClean="0">
                          <a:latin typeface="Cambria Math"/>
                          <a:ea typeface="Cambria Math"/>
                        </a:rPr>
                        <m:t>′</m:t>
                      </m:r>
                      <m:r>
                        <a:rPr lang="en-US" sz="200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17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2200" y="4931153"/>
                <a:ext cx="1069011" cy="400110"/>
              </a:xfrm>
              <a:prstGeom prst="rect">
                <a:avLst/>
              </a:prstGeom>
              <a:blipFill rotWithShape="0">
                <a:blip r:embed="rId10"/>
                <a:stretch>
                  <a:fillRect l="-2857" b="-1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曲线连接符 20"/>
          <p:cNvCxnSpPr>
            <a:stCxn id="19" idx="0"/>
          </p:cNvCxnSpPr>
          <p:nvPr/>
        </p:nvCxnSpPr>
        <p:spPr>
          <a:xfrm rot="5400000" flipH="1" flipV="1">
            <a:off x="2662611" y="4309162"/>
            <a:ext cx="710944" cy="1997982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75983" y="5663625"/>
            <a:ext cx="68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ucida Calligraphy" pitchFamily="66" charset="0"/>
              </a:rPr>
              <a:t>A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799340" y="5366512"/>
                <a:ext cx="4116060" cy="8666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 smtClean="0"/>
                  <a:t>Forgery</a:t>
                </a:r>
                <a:r>
                  <a:rPr lang="en-US" altLang="zh-CN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altLang="zh-CN" i="1" dirty="0">
                            <a:latin typeface="Cambria Math"/>
                          </a:rPr>
                          <m:t>𝑚</m:t>
                        </m:r>
                        <m:r>
                          <a:rPr lang="en-CA" altLang="zh-CN" i="1" dirty="0">
                            <a:latin typeface="Cambria Math"/>
                          </a:rPr>
                          <m:t>′, </m:t>
                        </m:r>
                        <m:r>
                          <a:rPr lang="en-US" altLang="zh-CN" i="1" dirty="0">
                            <a:latin typeface="Cambria Math"/>
                            <a:ea typeface="Cambria Math"/>
                          </a:rPr>
                          <m:t>𝜎</m:t>
                        </m:r>
                        <m:r>
                          <a:rPr lang="en-CA" altLang="zh-CN" i="1" dirty="0">
                            <a:latin typeface="Cambria Math"/>
                            <a:ea typeface="Cambria Math"/>
                          </a:rPr>
                          <m:t>′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never signed by the holder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𝑠𝑘</m:t>
                    </m:r>
                  </m:oMath>
                </a14:m>
                <a:endParaRPr lang="en-US" altLang="zh-CN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/>
                      </a:rPr>
                      <m:t>𝐕𝐫𝐟𝐲</m:t>
                    </m:r>
                    <m:d>
                      <m:d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latin typeface="Cambria Math"/>
                          </a:rPr>
                          <m:t>𝑝𝑘</m:t>
                        </m:r>
                        <m:r>
                          <a:rPr lang="en-US" altLang="zh-CN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altLang="zh-CN" i="1" dirty="0">
                                <a:latin typeface="Cambria Math"/>
                              </a:rPr>
                              <m:t>𝑚</m:t>
                            </m:r>
                            <m:r>
                              <a:rPr lang="en-CA" altLang="zh-CN" i="1" dirty="0">
                                <a:latin typeface="Cambria Math"/>
                              </a:rPr>
                              <m:t>′, </m:t>
                            </m:r>
                            <m:r>
                              <a:rPr lang="en-US" altLang="zh-CN" i="1" dirty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  <m:r>
                              <a:rPr lang="en-CA" altLang="zh-CN" i="1" dirty="0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CA" altLang="zh-CN" dirty="0">
                        <a:latin typeface="Cambria Math"/>
                      </a:rPr>
                      <m:t>=1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340" y="5366512"/>
                <a:ext cx="4116060" cy="866648"/>
              </a:xfrm>
              <a:prstGeom prst="rect">
                <a:avLst/>
              </a:prstGeom>
              <a:blipFill rotWithShape="0">
                <a:blip r:embed="rId11"/>
                <a:stretch>
                  <a:fillRect l="-3245" t="-8276" r="-590" b="-10345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53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" y="1676617"/>
                <a:ext cx="9144000" cy="532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CA" sz="2400" b="1" dirty="0" smtClean="0"/>
                  <a:t>The Signature Experiment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Sig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forg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2400" dirty="0" smtClean="0">
                  <a:latin typeface="Arial Black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676617"/>
                <a:ext cx="9144000" cy="532453"/>
              </a:xfrm>
              <a:prstGeom prst="rect">
                <a:avLst/>
              </a:prstGeom>
              <a:blipFill rotWithShape="0">
                <a:blip r:embed="rId3"/>
                <a:stretch>
                  <a:fillRect l="-1000" b="-22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EUF-CMA</a:t>
            </a:r>
            <a:endParaRPr lang="en-US" sz="3100" dirty="0"/>
          </a:p>
        </p:txBody>
      </p:sp>
      <p:sp>
        <p:nvSpPr>
          <p:cNvPr id="15" name="Rectangle 14"/>
          <p:cNvSpPr/>
          <p:nvPr/>
        </p:nvSpPr>
        <p:spPr>
          <a:xfrm>
            <a:off x="1102267" y="2362200"/>
            <a:ext cx="2601232" cy="3124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379900" y="2362200"/>
            <a:ext cx="1330868" cy="3124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33475" y="2386858"/>
                <a:ext cx="2019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𝐆𝐞𝐧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75" y="2386858"/>
                <a:ext cx="201927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625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>
            <a:off x="3703500" y="44958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191000" y="4211782"/>
                <a:ext cx="6700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211782"/>
                <a:ext cx="67005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1927" t="-2222" r="-1192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144636" y="4543552"/>
                <a:ext cx="2495712" cy="86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output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only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never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signed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𝑠𝑘</m:t>
                    </m:r>
                  </m:oMath>
                </a14:m>
                <a:endParaRPr lang="en-US" b="0" i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𝐕𝐫𝐟𝐲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636" y="4543552"/>
                <a:ext cx="2495712" cy="866648"/>
              </a:xfrm>
              <a:prstGeom prst="rect">
                <a:avLst/>
              </a:prstGeom>
              <a:blipFill rotWithShape="0">
                <a:blip r:embed="rId6"/>
                <a:stretch>
                  <a:fillRect l="-5379" r="-6357" b="-1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 rot="16200000">
                <a:off x="282542" y="3527459"/>
                <a:ext cx="12359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𝐂𝐡𝐚𝐥𝐥𝐞𝐧𝐠𝐞𝐫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82542" y="3527459"/>
                <a:ext cx="1235916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4444" t="-6897" r="-35556" b="-6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 rot="5400000">
                <a:off x="6160410" y="3479830"/>
                <a:ext cx="1450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𝐀𝐝𝐯𝐞𝐫𝐬𝐚𝐫𝐲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160410" y="3479830"/>
                <a:ext cx="145014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35556" t="-5882" r="-6667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H="1">
            <a:off x="3713018" y="3415007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740882" y="3124200"/>
                <a:ext cx="1575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orace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access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82" y="3124200"/>
                <a:ext cx="1575751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93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104409" y="3519008"/>
                <a:ext cx="10647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𝐒𝐢𝐠𝐧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𝑠𝑘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409" y="3519008"/>
                <a:ext cx="1064715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6857" t="-2174" r="-742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 rot="10800000" flipH="1">
            <a:off x="3713019" y="3480816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0800000" flipH="1">
            <a:off x="3714750" y="2715445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409602" y="2438400"/>
                <a:ext cx="3145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602" y="2438400"/>
                <a:ext cx="314510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25000" t="-2222" r="-25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4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22087</TotalTime>
  <Words>4605</Words>
  <Application>Microsoft Office PowerPoint</Application>
  <PresentationFormat>全屏显示(4:3)</PresentationFormat>
  <Paragraphs>2152</Paragraphs>
  <Slides>120</Slides>
  <Notes>119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0" baseType="lpstr">
      <vt:lpstr>宋体</vt:lpstr>
      <vt:lpstr>Arial</vt:lpstr>
      <vt:lpstr>Arial Black</vt:lpstr>
      <vt:lpstr>Brush Script MT</vt:lpstr>
      <vt:lpstr>Calibri</vt:lpstr>
      <vt:lpstr>Cambria Math</vt:lpstr>
      <vt:lpstr>Lucida Calligraphy</vt:lpstr>
      <vt:lpstr>Tahoma</vt:lpstr>
      <vt:lpstr>Wingdings</vt:lpstr>
      <vt:lpstr>Office Theme</vt:lpstr>
      <vt:lpstr>Foundations of Cryptography review</vt:lpstr>
      <vt:lpstr>Cryptography</vt:lpstr>
      <vt:lpstr>Kerckhoff’s Principle</vt:lpstr>
      <vt:lpstr>Private-Key Encryption</vt:lpstr>
      <vt:lpstr>Shift Cipher</vt:lpstr>
      <vt:lpstr>Security</vt:lpstr>
      <vt:lpstr>Substitution Cipher</vt:lpstr>
      <vt:lpstr>Vigenère Cipher</vt:lpstr>
      <vt:lpstr>Classical &amp; Modern Cryptography</vt:lpstr>
      <vt:lpstr>Perfect Secrecy</vt:lpstr>
      <vt:lpstr>Perfect Indistinguishability</vt:lpstr>
      <vt:lpstr>One-Time Pad</vt:lpstr>
      <vt:lpstr>One-Time Pad</vt:lpstr>
      <vt:lpstr>Limitations</vt:lpstr>
      <vt:lpstr>Computational Security</vt:lpstr>
      <vt:lpstr>Concrete Approach</vt:lpstr>
      <vt:lpstr>Asymptotic Approach</vt:lpstr>
      <vt:lpstr>PPT and Negligible</vt:lpstr>
      <vt:lpstr>IND-EAV</vt:lpstr>
      <vt:lpstr>OTP is IND-EAV</vt:lpstr>
      <vt:lpstr>Statistical Distance</vt:lpstr>
      <vt:lpstr>Computational Indistinguishability</vt:lpstr>
      <vt:lpstr>Computational Indistinguishability</vt:lpstr>
      <vt:lpstr>Computational Indistinguishability</vt:lpstr>
      <vt:lpstr>Pseudorandomness</vt:lpstr>
      <vt:lpstr>IND-EAV from Pseudorandomness</vt:lpstr>
      <vt:lpstr>Pseudorandom Generator (PRG)</vt:lpstr>
      <vt:lpstr>Fixed-Length Encryption from PRG</vt:lpstr>
      <vt:lpstr>One-Way Function</vt:lpstr>
      <vt:lpstr>Hard-Core Predicate</vt:lpstr>
      <vt:lpstr>PRG with Arbitrary Expansion</vt:lpstr>
      <vt:lpstr>Stream Cipher</vt:lpstr>
      <vt:lpstr>IND-m-EAV</vt:lpstr>
      <vt:lpstr>"Chosen-Plaintext Attack"</vt:lpstr>
      <vt:lpstr>IND-m-CPA</vt:lpstr>
      <vt:lpstr>Security Definitions</vt:lpstr>
      <vt:lpstr>From Fixed-Length to Arbitrary-Length</vt:lpstr>
      <vt:lpstr>PRF</vt:lpstr>
      <vt:lpstr>IND-CPA from PRF</vt:lpstr>
      <vt:lpstr>PRF from PRG</vt:lpstr>
      <vt:lpstr>PRG from PRF</vt:lpstr>
      <vt:lpstr>PRP</vt:lpstr>
      <vt:lpstr>Strong PRP (Block Cipher)</vt:lpstr>
      <vt:lpstr>PRP from PRF</vt:lpstr>
      <vt:lpstr>Strong PRP from PRF</vt:lpstr>
      <vt:lpstr>Modes of Operation</vt:lpstr>
      <vt:lpstr> ECB</vt:lpstr>
      <vt:lpstr>CBC</vt:lpstr>
      <vt:lpstr>OFB</vt:lpstr>
      <vt:lpstr>CTR</vt:lpstr>
      <vt:lpstr>Message Authentication Code</vt:lpstr>
      <vt:lpstr>EUF-CMA</vt:lpstr>
      <vt:lpstr>Fixed-Length MAC from PRF</vt:lpstr>
      <vt:lpstr>Arbitrary-Length MAC</vt:lpstr>
      <vt:lpstr>Fixed-Length CBC-MAC</vt:lpstr>
      <vt:lpstr>Fixed-Length CBC-MAC</vt:lpstr>
      <vt:lpstr>Arbitrary-Length CBC-MAC</vt:lpstr>
      <vt:lpstr>"Chosen-Ciphertext Attack"</vt:lpstr>
      <vt:lpstr>sEUF-CMA</vt:lpstr>
      <vt:lpstr>IND-CPA+sEUF-CMA⇒ IND-CCA</vt:lpstr>
      <vt:lpstr>(Cryptographic) Hash Function</vt:lpstr>
      <vt:lpstr>Collision Resistance</vt:lpstr>
      <vt:lpstr>Second-Preimage Resistance</vt:lpstr>
      <vt:lpstr>Preimage Resistance</vt:lpstr>
      <vt:lpstr>Merkle-Damgård Transform</vt:lpstr>
      <vt:lpstr>Hash-and-MAC</vt:lpstr>
      <vt:lpstr>Attacks of Hash Functions</vt:lpstr>
      <vt:lpstr> Attacks of Hash Functions</vt:lpstr>
      <vt:lpstr>Feistel Network</vt:lpstr>
      <vt:lpstr>DES Encryption</vt:lpstr>
      <vt:lpstr>Key Schedule</vt:lpstr>
      <vt:lpstr>F(k_i,L_(i-1) \|\|R_(i-1))</vt:lpstr>
      <vt:lpstr>The DES Mangler Function f ̂(k_i,⋅)</vt:lpstr>
      <vt:lpstr>S-Boxes and Mixing Permutations</vt:lpstr>
      <vt:lpstr> Double DES</vt:lpstr>
      <vt:lpstr>Triple DES</vt:lpstr>
      <vt:lpstr>Advanced Encryption Standard</vt:lpstr>
      <vt:lpstr>Group</vt:lpstr>
      <vt:lpstr>Subgroup</vt:lpstr>
      <vt:lpstr>Cyclic Group</vt:lpstr>
      <vt:lpstr> Discrete Logarithm</vt:lpstr>
      <vt:lpstr>CDH</vt:lpstr>
      <vt:lpstr>DDH</vt:lpstr>
      <vt:lpstr>Drawbacks of Private-Key</vt:lpstr>
      <vt:lpstr>Key Exchange</vt:lpstr>
      <vt:lpstr>Diffie-Hellman Key Exchange</vt:lpstr>
      <vt:lpstr>Man-in-the-middle attack</vt:lpstr>
      <vt:lpstr>Public-Key Encryption</vt:lpstr>
      <vt:lpstr>Comparisons</vt:lpstr>
      <vt:lpstr>IND-EAV</vt:lpstr>
      <vt:lpstr>IND-CPA</vt:lpstr>
      <vt:lpstr>IND-CPA</vt:lpstr>
      <vt:lpstr>IND-CCA</vt:lpstr>
      <vt:lpstr>ElGamal Encryption</vt:lpstr>
      <vt:lpstr>Plain RSA</vt:lpstr>
      <vt:lpstr>Plain RSA</vt:lpstr>
      <vt:lpstr>RSA-OAEP</vt:lpstr>
      <vt:lpstr>Digital Signature</vt:lpstr>
      <vt:lpstr>PowerPoint 演示文稿</vt:lpstr>
      <vt:lpstr>Comparisons</vt:lpstr>
      <vt:lpstr>Plain RSA Signature</vt:lpstr>
      <vt:lpstr>RSA-FDH</vt:lpstr>
      <vt:lpstr>Hash-and-Sign</vt:lpstr>
      <vt:lpstr>Beyond Secure Communication</vt:lpstr>
      <vt:lpstr>Multi-Party Computation</vt:lpstr>
      <vt:lpstr>Oblivious Transfer</vt:lpstr>
      <vt:lpstr>Bellare-Micali Construction</vt:lpstr>
      <vt:lpstr>(1) Alice:  f → Boolean circuit BC(f)</vt:lpstr>
      <vt:lpstr>(2) Alice: BC(f)→garbled circuit GC(f)</vt:lpstr>
      <vt:lpstr>(2) Alice: BC(f)→garbled circuit GC(f)</vt:lpstr>
      <vt:lpstr>(2) Alice: BC(f)→garbled circuit GC(f)</vt:lpstr>
      <vt:lpstr>(2) Alice: BC(f)→garbled circuit GC(f)</vt:lpstr>
      <vt:lpstr>(3) Alice: Send GC(f) and input labels to Bob</vt:lpstr>
      <vt:lpstr>(5) Bob: Evaluate the Garbled Circuit</vt:lpstr>
      <vt:lpstr>2-Party Computation of GE(x,y)</vt:lpstr>
      <vt:lpstr>Delegating Computation</vt:lpstr>
      <vt:lpstr>Homomorphic Encryption</vt:lpstr>
      <vt:lpstr>Paillier’s Encryption</vt:lpstr>
      <vt:lpstr>Homomorphic Property</vt:lpstr>
      <vt:lpstr>Homomorphic Property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Generalized Homomorphic MACs with Efficient Verification</dc:title>
  <dc:creator>Liangfeng Zhang</dc:creator>
  <cp:lastModifiedBy>zhanglf</cp:lastModifiedBy>
  <cp:revision>539</cp:revision>
  <cp:lastPrinted>2019-09-09T04:03:24Z</cp:lastPrinted>
  <dcterms:created xsi:type="dcterms:W3CDTF">2014-04-06T04:43:09Z</dcterms:created>
  <dcterms:modified xsi:type="dcterms:W3CDTF">2019-12-02T07:03:41Z</dcterms:modified>
</cp:coreProperties>
</file>